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1" r:id="rId1"/>
    <p:sldMasterId id="2147483668" r:id="rId2"/>
  </p:sldMasterIdLst>
  <p:notesMasterIdLst>
    <p:notesMasterId r:id="rId46"/>
  </p:notesMasterIdLst>
  <p:handoutMasterIdLst>
    <p:handoutMasterId r:id="rId47"/>
  </p:handoutMasterIdLst>
  <p:sldIdLst>
    <p:sldId id="288" r:id="rId3"/>
    <p:sldId id="289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32" r:id="rId17"/>
    <p:sldId id="333" r:id="rId18"/>
    <p:sldId id="341" r:id="rId19"/>
    <p:sldId id="313" r:id="rId20"/>
    <p:sldId id="314" r:id="rId21"/>
    <p:sldId id="315" r:id="rId22"/>
    <p:sldId id="342" r:id="rId23"/>
    <p:sldId id="316" r:id="rId24"/>
    <p:sldId id="343" r:id="rId25"/>
    <p:sldId id="317" r:id="rId26"/>
    <p:sldId id="319" r:id="rId27"/>
    <p:sldId id="320" r:id="rId28"/>
    <p:sldId id="321" r:id="rId29"/>
    <p:sldId id="322" r:id="rId30"/>
    <p:sldId id="344" r:id="rId31"/>
    <p:sldId id="323" r:id="rId32"/>
    <p:sldId id="338" r:id="rId33"/>
    <p:sldId id="324" r:id="rId34"/>
    <p:sldId id="325" r:id="rId35"/>
    <p:sldId id="327" r:id="rId36"/>
    <p:sldId id="326" r:id="rId37"/>
    <p:sldId id="328" r:id="rId38"/>
    <p:sldId id="329" r:id="rId39"/>
    <p:sldId id="330" r:id="rId40"/>
    <p:sldId id="331" r:id="rId41"/>
    <p:sldId id="340" r:id="rId42"/>
    <p:sldId id="334" r:id="rId43"/>
    <p:sldId id="339" r:id="rId44"/>
    <p:sldId id="335" r:id="rId45"/>
  </p:sldIdLst>
  <p:sldSz cx="9144000" cy="6858000" type="screen4x3"/>
  <p:notesSz cx="7010400" cy="9296400"/>
  <p:defaultTextStyle>
    <a:defPPr>
      <a:defRPr lang="en-GB"/>
    </a:defPPr>
    <a:lvl1pPr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1pPr>
    <a:lvl2pPr marL="4572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2pPr>
    <a:lvl3pPr marL="9144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3pPr>
    <a:lvl4pPr marL="13716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4pPr>
    <a:lvl5pPr marL="1828800" algn="l" defTabSz="457200" rtl="0" fontAlgn="base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pitchFamily="-84" charset="0"/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pitchFamily="-84" charset="0"/>
        <a:ea typeface="MS Gothic" pitchFamily="49" charset="-128"/>
        <a:cs typeface="MS Gothic" pitchFamily="49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 autoAdjust="0"/>
    <p:restoredTop sz="87141" autoAdjust="0"/>
  </p:normalViewPr>
  <p:slideViewPr>
    <p:cSldViewPr>
      <p:cViewPr varScale="1">
        <p:scale>
          <a:sx n="47" d="100"/>
          <a:sy n="47" d="100"/>
        </p:scale>
        <p:origin x="-658" y="-77"/>
      </p:cViewPr>
      <p:guideLst>
        <p:guide orient="horz" pos="2160"/>
        <p:guide pos="2880"/>
      </p:guideLst>
    </p:cSldViewPr>
  </p:slideViewPr>
  <p:outlineViewPr>
    <p:cViewPr varScale="1">
      <p:scale>
        <a:sx n="25" d="100"/>
        <a:sy n="25" d="100"/>
      </p:scale>
      <p:origin x="0" y="54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charset="0"/>
              <a:buNone/>
              <a:defRPr sz="1200"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8C81F16-140A-2B45-9643-316F467A87BF}" type="datetimeFigureOut">
              <a:rPr lang="en-US"/>
              <a:pPr/>
              <a:t>9/28/2016</a:t>
            </a:fld>
            <a:endParaRPr lang="en-US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buFont typeface="Arial" charset="0"/>
              <a:buNone/>
              <a:defRPr sz="1200"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7BD0643-BA54-4047-B5AD-2FD2A840756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19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AutoShape 1"/>
          <p:cNvSpPr>
            <a:spLocks noChangeArrowheads="1"/>
          </p:cNvSpPr>
          <p:nvPr/>
        </p:nvSpPr>
        <p:spPr bwMode="auto">
          <a:xfrm>
            <a:off x="0" y="0"/>
            <a:ext cx="7010400" cy="92964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lIns="93177" tIns="46589" rIns="93177" bIns="46589" anchor="ctr">
            <a:prstTxWarp prst="textNoShape">
              <a:avLst/>
            </a:prstTxWarp>
          </a:bodyPr>
          <a:lstStyle/>
          <a:p>
            <a:pPr defTabSz="465138"/>
            <a:endParaRPr lang="en-US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>
            <a:lvl1pPr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970338" y="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>
            <a:lvl1pPr algn="r"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1100" y="696913"/>
            <a:ext cx="4646613" cy="34845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701675" y="4416425"/>
            <a:ext cx="5605463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829675"/>
            <a:ext cx="3036888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b" anchorCtr="0" compatLnSpc="1">
            <a:prstTxWarp prst="textNoShape">
              <a:avLst/>
            </a:prstTxWarp>
          </a:bodyPr>
          <a:lstStyle>
            <a:lvl1pPr defTabSz="465138">
              <a:lnSpc>
                <a:spcPct val="100000"/>
              </a:lnSpc>
              <a:buFont typeface="Arial" charset="0"/>
              <a:buNone/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  <a:latin typeface="Arial" charset="0"/>
                <a:ea typeface="MS Gothic" pitchFamily="49" charset="-128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970338" y="8829675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710" tIns="47689" rIns="91710" bIns="47689" numCol="1" anchor="b" anchorCtr="0" compatLnSpc="1">
            <a:prstTxWarp prst="textNoShape">
              <a:avLst/>
            </a:prstTxWarp>
          </a:bodyPr>
          <a:lstStyle>
            <a:lvl1pPr algn="r" defTabSz="465138">
              <a:lnSpc>
                <a:spcPct val="100000"/>
              </a:lnSpc>
              <a:tabLst>
                <a:tab pos="0" algn="l"/>
                <a:tab pos="931863" algn="l"/>
                <a:tab pos="1863725" algn="l"/>
                <a:tab pos="2795588" algn="l"/>
                <a:tab pos="3727450" algn="l"/>
                <a:tab pos="4659313" algn="l"/>
                <a:tab pos="5591175" algn="l"/>
                <a:tab pos="6523038" algn="l"/>
                <a:tab pos="7454900" algn="l"/>
                <a:tab pos="8385175" algn="l"/>
                <a:tab pos="9317038" algn="l"/>
                <a:tab pos="102489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fld id="{AB3C87E0-BBA0-2A4C-8FED-B367ED68E724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858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MS PGothic" pitchFamily="34" charset="-128"/>
        <a:cs typeface="MS PGothic" pitchFamily="34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MS PGothic" pitchFamily="34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84" charset="0"/>
      <a:defRPr sz="1200" kern="1200">
        <a:solidFill>
          <a:srgbClr val="000000"/>
        </a:solidFill>
        <a:latin typeface="Times New Roman" pitchFamily="18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In high-stress situations the tech may be the focus of attention, but keep your feet on the ground.  </a:t>
            </a:r>
          </a:p>
          <a:p>
            <a:endParaRPr lang="en-US" altLang="en-US" dirty="0"/>
          </a:p>
          <a:p>
            <a:r>
              <a:rPr lang="en-US" altLang="en-US" dirty="0"/>
              <a:t>Ask for permission to leave to take essential calls.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FB65ED22-F816-4EBC-BA81-13208E6A6BFE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10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Discuss the difference between jargon and techno-babble</a:t>
            </a:r>
          </a:p>
          <a:p>
            <a:endParaRPr lang="en-US" altLang="en-US" dirty="0"/>
          </a:p>
          <a:p>
            <a:r>
              <a:rPr lang="en-US" altLang="en-US" dirty="0"/>
              <a:t>Jargon is truthful but inconsiderate and makes you seem insecure. Techno-babble is dishonesty. </a:t>
            </a:r>
          </a:p>
          <a:p>
            <a:endParaRPr lang="en-US" altLang="en-US" dirty="0"/>
          </a:p>
          <a:p>
            <a:r>
              <a:rPr lang="en-US" altLang="en-US" dirty="0"/>
              <a:t>For fun, see if any of your students can </a:t>
            </a:r>
            <a:r>
              <a:rPr lang="en-US" altLang="en-US"/>
              <a:t>do </a:t>
            </a:r>
            <a:r>
              <a:rPr lang="en-US" altLang="en-US" smtClean="0"/>
              <a:t>good </a:t>
            </a:r>
            <a:r>
              <a:rPr lang="en-US" altLang="en-US" dirty="0"/>
              <a:t>techno-babble.</a:t>
            </a: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8684D3E1-D871-45ED-9733-1FF5A9EF0CBE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11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0DCCA232-350D-4861-BDFC-AD912669BF4B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12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9CAA5146-1D6A-4F94-B59D-BA1EE2DC7BA7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13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82D327B0-327E-497D-9F9D-07D5CCDBF79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16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A79502E2-5B40-48B0-AFE2-E9F90650E0BC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16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82D327B0-327E-497D-9F9D-07D5CCDBF79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17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45059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A79502E2-5B40-48B0-AFE2-E9F90650E0BC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17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45060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AB16C626-073D-42B0-9C3C-407A24566B3A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18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4608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BDF2ACF3-229F-4AA9-A434-76D6EE8987DA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18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4608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6085" name="Text Box 3"/>
          <p:cNvSpPr>
            <a:spLocks noGrp="1" noChangeArrowheads="1"/>
          </p:cNvSpPr>
          <p:nvPr>
            <p:ph type="body"/>
          </p:nvPr>
        </p:nvSpPr>
        <p:spPr>
          <a:xfrm>
            <a:off x="701040" y="4415791"/>
            <a:ext cx="5608320" cy="280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ts val="459"/>
              </a:spcBef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</a:pPr>
            <a:endParaRPr lang="en-GB" altLang="en-US" dirty="0">
              <a:latin typeface="Arial" charset="0"/>
              <a:ea typeface="MS Gothic" pitchFamily="49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DEAC0375-3830-490F-B2F8-8B59C779E7A3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19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47108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cs typeface="ＭＳ Ｐゴシック" charset="0"/>
              </a:rPr>
              <a:t>Before working on a computer without proper </a:t>
            </a:r>
            <a:r>
              <a:rPr lang="en-US">
                <a:cs typeface="ＭＳ Ｐゴシック" charset="0"/>
              </a:rPr>
              <a:t>antistatic </a:t>
            </a:r>
            <a:r>
              <a:rPr lang="en-US" smtClean="0">
                <a:cs typeface="ＭＳ Ｐゴシック" charset="0"/>
              </a:rPr>
              <a:t>tools</a:t>
            </a:r>
            <a:r>
              <a:rPr lang="en-US" dirty="0">
                <a:cs typeface="ＭＳ Ｐゴシック" charset="0"/>
              </a:rPr>
              <a:t>, take a moment to touch the power supply every once in a while as you work—I’ll show you where it is in Chapter 3— to keep yourself at the same electrical potential as the computer. Although this isn’t </a:t>
            </a:r>
            <a:r>
              <a:rPr lang="en-US">
                <a:cs typeface="ＭＳ Ｐゴシック" charset="0"/>
              </a:rPr>
              <a:t>as </a:t>
            </a:r>
            <a:r>
              <a:rPr lang="en-US" smtClean="0">
                <a:cs typeface="ＭＳ Ｐゴシック" charset="0"/>
              </a:rPr>
              <a:t>good </a:t>
            </a:r>
            <a:r>
              <a:rPr lang="en-US" dirty="0">
                <a:cs typeface="ＭＳ Ｐゴシック" charset="0"/>
              </a:rPr>
              <a:t>as a wrist strap, this </a:t>
            </a:r>
            <a:r>
              <a:rPr lang="en-US" b="1" dirty="0">
                <a:cs typeface="ＭＳ Ｐゴシック" charset="0"/>
              </a:rPr>
              <a:t>self-grounding </a:t>
            </a:r>
            <a:r>
              <a:rPr lang="en-US" dirty="0">
                <a:cs typeface="ＭＳ Ｐゴシック" charset="0"/>
              </a:rPr>
              <a:t>is better than nothing at all. </a:t>
            </a:r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6B9D48C6-9BD4-478F-B225-8236D14E1FFF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20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>
                <a:cs typeface="ＭＳ Ｐゴシック" charset="0"/>
              </a:rPr>
              <a:t>Before working on a computer without proper </a:t>
            </a:r>
            <a:r>
              <a:rPr lang="en-US">
                <a:cs typeface="ＭＳ Ｐゴシック" charset="0"/>
              </a:rPr>
              <a:t>antistatic </a:t>
            </a:r>
            <a:r>
              <a:rPr lang="en-US" smtClean="0">
                <a:cs typeface="ＭＳ Ｐゴシック" charset="0"/>
              </a:rPr>
              <a:t>tools</a:t>
            </a:r>
            <a:r>
              <a:rPr lang="en-US" dirty="0">
                <a:cs typeface="ＭＳ Ｐゴシック" charset="0"/>
              </a:rPr>
              <a:t>, take a moment to touch the power supply every once in a while as you work—I’ll show you where it is in Chapter 3— to keep yourself at the same electrical potential as the computer. Although this isn’t </a:t>
            </a:r>
            <a:r>
              <a:rPr lang="en-US">
                <a:cs typeface="ＭＳ Ｐゴシック" charset="0"/>
              </a:rPr>
              <a:t>as </a:t>
            </a:r>
            <a:r>
              <a:rPr lang="en-US" smtClean="0">
                <a:cs typeface="ＭＳ Ｐゴシック" charset="0"/>
              </a:rPr>
              <a:t>good </a:t>
            </a:r>
            <a:r>
              <a:rPr lang="en-US" dirty="0">
                <a:cs typeface="ＭＳ Ｐゴシック" charset="0"/>
              </a:rPr>
              <a:t>as a wrist strap, this </a:t>
            </a:r>
            <a:r>
              <a:rPr lang="en-US" b="1" dirty="0">
                <a:cs typeface="ＭＳ Ｐゴシック" charset="0"/>
              </a:rPr>
              <a:t>self-grounding </a:t>
            </a:r>
            <a:r>
              <a:rPr lang="en-US" dirty="0">
                <a:cs typeface="ＭＳ Ｐゴシック" charset="0"/>
              </a:rPr>
              <a:t>is better than nothing at all. </a:t>
            </a:r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6B9D48C6-9BD4-478F-B225-8236D14E1FFF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21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You see RFI a lot with modern wireless networking. Cordless telephones often use the same radio frequency as WiFi networks, thus creating interference. 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E4779960-6B49-4A73-A0A6-37F6331B524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22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You see RFI a lot with modern wireless networking. Cordless telephones often use the same radio frequency as WiFi networks, thus creating interference. 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E4779960-6B49-4A73-A0A6-37F6331B524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23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964191FC-F690-46B0-B317-4EF42B08111A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24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Cable messes such as these are dangerous tripping hazards.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34358847-C713-437B-BFD6-F69A7770029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25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248B47A2-944A-488D-B285-CE309735A1E0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26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98C501AD-3523-4643-826E-4E281F85BD6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27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B9DAA6C9-34C7-4970-B348-558D06A23CE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28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B9DAA6C9-34C7-4970-B348-558D06A23CE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29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B9DAA6C9-34C7-4970-B348-558D06A23CE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30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B9DAA6C9-34C7-4970-B348-558D06A23CE6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31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55299" name="Text Box 1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7C8A3DB5-3A95-490A-BCE0-65991BCB483E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32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35843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A8149529-7FC3-405E-8033-F0C9467615D9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32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35844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093E96E1-34AE-4C04-B42B-86744C217010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4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Show up on time – five minutes early is on time; on time is late.</a:t>
            </a:r>
          </a:p>
          <a:p>
            <a:endParaRPr lang="en-US" altLang="en-US" dirty="0"/>
          </a:p>
          <a:p>
            <a:r>
              <a:rPr lang="en-US" altLang="en-US" dirty="0"/>
              <a:t>Take responsibility for the work by having the customer sign/approve the Authorization to Work or Work Authorization form.</a:t>
            </a:r>
          </a:p>
          <a:p>
            <a:endParaRPr lang="en-US" altLang="en-US" dirty="0"/>
          </a:p>
          <a:p>
            <a:r>
              <a:rPr lang="en-US" altLang="en-US" dirty="0"/>
              <a:t>Where does the Authorization to Work come from?  What if your company doesn’t have one?  What if it’s just you? (Answer: make one.)</a:t>
            </a:r>
          </a:p>
          <a:p>
            <a:endParaRPr lang="en-US" altLang="en-US" dirty="0"/>
          </a:p>
          <a:p>
            <a:r>
              <a:rPr lang="en-US" altLang="en-US" dirty="0"/>
              <a:t>Backups: Backing up critical data is not your responsibility; however, making sure the customer understands the downside of not doing backups IS your responsibility.  Always verify there is a current backup, and if not, offer to make one.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C0BD4048-1E4E-4CDD-B3B0-A638B30A316D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6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/>
              <a:t>A </a:t>
            </a:r>
            <a:r>
              <a:rPr lang="en-US" altLang="en-US" smtClean="0"/>
              <a:t>good </a:t>
            </a:r>
            <a:r>
              <a:rPr lang="en-US" altLang="en-US" dirty="0"/>
              <a:t>tech can help users in almost any environment.</a:t>
            </a:r>
          </a:p>
          <a:p>
            <a:endParaRPr lang="en-US" altLang="en-US" dirty="0"/>
          </a:p>
          <a:p>
            <a:r>
              <a:rPr lang="en-US" altLang="en-US" dirty="0"/>
              <a:t>This might be </a:t>
            </a:r>
            <a:r>
              <a:rPr lang="en-US" altLang="en-US"/>
              <a:t>a </a:t>
            </a:r>
            <a:r>
              <a:rPr lang="en-US" altLang="en-US" smtClean="0"/>
              <a:t>good </a:t>
            </a:r>
            <a:r>
              <a:rPr lang="en-US" altLang="en-US" dirty="0"/>
              <a:t>time to discuss the idea of “poking around.”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BC96FCED-8D4C-4A71-B1F3-6041AA7B1C03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7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A25A1BAD-C617-4070-B0DE-DCD99A715D9F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8</a:t>
            </a:fld>
            <a:endParaRPr lang="en-GB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57066" indent="-291179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64717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30604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96491" indent="-232943" eaLnBrk="0" hangingPunct="0"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62377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3028264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94151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960038" indent="-232943" defTabSz="465887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31774" algn="l"/>
                <a:tab pos="1863547" algn="l"/>
                <a:tab pos="2795321" algn="l"/>
                <a:tab pos="3727094" algn="l"/>
                <a:tab pos="4658868" algn="l"/>
                <a:tab pos="5590642" algn="l"/>
                <a:tab pos="6522415" algn="l"/>
                <a:tab pos="7454189" algn="l"/>
                <a:tab pos="8385962" algn="l"/>
                <a:tab pos="9317736" algn="l"/>
                <a:tab pos="1024951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buFont typeface="Arial" charset="0"/>
              <a:buNone/>
            </a:pPr>
            <a:fld id="{9B7AFF38-0B60-4492-BE42-170EC6B4C65C}" type="slidenum">
              <a:rPr lang="en-GB" altLang="en-US">
                <a:solidFill>
                  <a:srgbClr val="000000"/>
                </a:solidFill>
              </a:rPr>
              <a:pPr eaLnBrk="1" hangingPunct="1">
                <a:buFont typeface="Arial" charset="0"/>
                <a:buNone/>
              </a:pPr>
              <a:t>9</a:t>
            </a:fld>
            <a:endParaRPr lang="en-GB" altLang="en-US" dirty="0">
              <a:solidFill>
                <a:srgbClr val="000000"/>
              </a:solidFill>
            </a:endParaRPr>
          </a:p>
        </p:txBody>
      </p:sp>
      <p:sp>
        <p:nvSpPr>
          <p:cNvPr id="37891" name="Text Box 1"/>
          <p:cNvSpPr txBox="1">
            <a:spLocks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710" tIns="47689" rIns="91710" bIns="47689" anchor="b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74954AD8-3013-4C6F-B61D-E684ECE494DC}" type="slidenum">
              <a:rPr lang="en-GB" altLang="en-US" sz="1200">
                <a:solidFill>
                  <a:srgbClr val="000000"/>
                </a:solidFill>
              </a:rPr>
              <a:pPr algn="r" eaLnBrk="1" hangingPunct="1">
                <a:lnSpc>
                  <a:spcPct val="100000"/>
                </a:lnSpc>
              </a:pPr>
              <a:t>9</a:t>
            </a:fld>
            <a:endParaRPr lang="en-GB" altLang="en-US" sz="1200" dirty="0">
              <a:solidFill>
                <a:srgbClr val="000000"/>
              </a:solidFill>
            </a:endParaRPr>
          </a:p>
        </p:txBody>
      </p:sp>
      <p:sp>
        <p:nvSpPr>
          <p:cNvPr id="37892" name="Text Box 2"/>
          <p:cNvSpPr txBox="1">
            <a:spLocks noChangeArrowheads="1"/>
          </p:cNvSpPr>
          <p:nvPr/>
        </p:nvSpPr>
        <p:spPr bwMode="auto">
          <a:xfrm>
            <a:off x="1168400" y="697230"/>
            <a:ext cx="4673600" cy="34861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3177" tIns="46589" rIns="93177" bIns="46589" anchor="ctr"/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/>
          </p:nvPr>
        </p:nvSpPr>
        <p:spPr>
          <a:xfrm>
            <a:off x="701040" y="4415790"/>
            <a:ext cx="5608320" cy="418499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371600"/>
            <a:ext cx="8229600" cy="768096"/>
          </a:xfrm>
        </p:spPr>
        <p:txBody>
          <a:bodyPr/>
          <a:lstStyle>
            <a:lvl1pPr algn="ctr"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12848"/>
            <a:ext cx="6400800" cy="539496"/>
          </a:xfrm>
        </p:spPr>
        <p:txBody>
          <a:bodyPr/>
          <a:lstStyle>
            <a:lvl1pPr marL="0" indent="0" algn="ctr">
              <a:buNone/>
              <a:defRPr sz="4000" b="1">
                <a:solidFill>
                  <a:srgbClr val="006600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8936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105474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9443837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777527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8622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03415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731720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8063821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807908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622954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2388"/>
            <a:ext cx="7086600" cy="1006475"/>
          </a:xfrm>
        </p:spPr>
        <p:txBody>
          <a:bodyPr/>
          <a:lstStyle>
            <a:lvl1pPr>
              <a:defRPr sz="36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85000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268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2388"/>
            <a:ext cx="7086600" cy="1006475"/>
          </a:xfrm>
        </p:spPr>
        <p:txBody>
          <a:bodyPr/>
          <a:lstStyle>
            <a:lvl1pPr>
              <a:defRPr sz="36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7013" cy="5334000"/>
          </a:xfrm>
        </p:spPr>
        <p:txBody>
          <a:bodyPr/>
          <a:lstStyle>
            <a:lvl1pPr>
              <a:buSzPct val="85000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38600" cy="5334000"/>
          </a:xfrm>
        </p:spPr>
        <p:txBody>
          <a:bodyPr/>
          <a:lstStyle>
            <a:lvl1pPr>
              <a:buSzPct val="85000"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56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8270"/>
            <a:ext cx="7086600" cy="1005840"/>
          </a:xfrm>
        </p:spPr>
        <p:txBody>
          <a:bodyPr/>
          <a:lstStyle>
            <a:lvl1pPr>
              <a:defRPr sz="36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82762"/>
            <a:ext cx="4040188" cy="46180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93875"/>
            <a:ext cx="4041775" cy="46180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21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52388"/>
            <a:ext cx="7086600" cy="1006475"/>
          </a:xfrm>
        </p:spPr>
        <p:txBody>
          <a:bodyPr/>
          <a:lstStyle>
            <a:lvl1pPr>
              <a:defRPr sz="3600" b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629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0995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2899596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417015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5319892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67000" y="52388"/>
            <a:ext cx="6477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801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  <a:p>
            <a:pPr lvl="4"/>
            <a:r>
              <a:rPr lang="en-GB" altLang="en-US" dirty="0"/>
              <a:t>Eighth Outline Level</a:t>
            </a:r>
          </a:p>
          <a:p>
            <a:pPr lvl="4"/>
            <a:r>
              <a:rPr lang="en-GB" altLang="en-US" dirty="0"/>
              <a:t>Ninth Outline Level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0" y="6553200"/>
            <a:ext cx="9144000" cy="309563"/>
            <a:chOff x="0" y="4128"/>
            <a:chExt cx="5760" cy="195"/>
          </a:xfrm>
        </p:grpSpPr>
        <p:sp>
          <p:nvSpPr>
            <p:cNvPr id="1031" name="Rectangle 4"/>
            <p:cNvSpPr>
              <a:spLocks noChangeArrowheads="1"/>
            </p:cNvSpPr>
            <p:nvPr/>
          </p:nvSpPr>
          <p:spPr bwMode="auto">
            <a:xfrm>
              <a:off x="0" y="4128"/>
              <a:ext cx="5760" cy="19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1pPr>
              <a:lvl2pPr marL="742950" indent="-285750"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2pPr>
              <a:lvl3pPr marL="1143000" indent="-228600"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3pPr>
              <a:lvl4pPr marL="1600200" indent="-228600"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4pPr>
              <a:lvl5pPr marL="2057400" indent="-228600" eaLnBrk="0" hangingPunct="0"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>
                  <a:solidFill>
                    <a:schemeClr val="bg1"/>
                  </a:solidFill>
                  <a:latin typeface="Arial" charset="0"/>
                  <a:ea typeface="MS Gothic" pitchFamily="49" charset="-128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1034" name="Text Box 5"/>
            <p:cNvSpPr txBox="1">
              <a:spLocks noChangeArrowheads="1"/>
            </p:cNvSpPr>
            <p:nvPr/>
          </p:nvSpPr>
          <p:spPr bwMode="auto">
            <a:xfrm>
              <a:off x="144" y="4147"/>
              <a:ext cx="504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5pPr>
              <a:lvl6pPr marL="25146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6pPr>
              <a:lvl7pPr marL="29718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7pPr>
              <a:lvl8pPr marL="34290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8pPr>
              <a:lvl9pPr marL="3886200" indent="-228600" defTabSz="45720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pitchFamily="34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bg1"/>
                  </a:solidFill>
                  <a:latin typeface="Arial" pitchFamily="34" charset="0"/>
                  <a:ea typeface="MS Gothic" pitchFamily="49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ts val="750"/>
                </a:spcBef>
                <a:buClr>
                  <a:srgbClr val="FFFFFF"/>
                </a:buClr>
                <a:buFont typeface="Arial" pitchFamily="34" charset="0"/>
                <a:buNone/>
                <a:defRPr/>
              </a:pPr>
              <a:r>
                <a:rPr lang="en-GB" sz="1200" dirty="0">
                  <a:solidFill>
                    <a:srgbClr val="FFFFFF"/>
                  </a:solidFill>
                  <a:latin typeface="Calibri" panose="020F0502020204030204" pitchFamily="34" charset="0"/>
                </a:rPr>
                <a:t>Copyright © 2016 by McGraw-Hill Education. All rights reserved.</a:t>
              </a:r>
            </a:p>
          </p:txBody>
        </p:sp>
      </p:grp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ea typeface="MS Gothic" charset="0"/>
              <a:cs typeface="MS Gothic" charset="0"/>
            </a:endParaRPr>
          </a:p>
        </p:txBody>
      </p:sp>
      <p:sp>
        <p:nvSpPr>
          <p:cNvPr id="1032" name="Text Box 10"/>
          <p:cNvSpPr txBox="1">
            <a:spLocks noChangeArrowheads="1"/>
          </p:cNvSpPr>
          <p:nvPr userDrawn="1"/>
        </p:nvSpPr>
        <p:spPr bwMode="auto">
          <a:xfrm>
            <a:off x="0" y="0"/>
            <a:ext cx="1847850" cy="1069848"/>
          </a:xfrm>
          <a:prstGeom prst="rect">
            <a:avLst/>
          </a:prstGeom>
          <a:gradFill flip="none" rotWithShape="1">
            <a:gsLst>
              <a:gs pos="0">
                <a:srgbClr val="800000">
                  <a:shade val="30000"/>
                  <a:satMod val="115000"/>
                </a:srgbClr>
              </a:gs>
              <a:gs pos="50000">
                <a:srgbClr val="800000">
                  <a:shade val="67500"/>
                  <a:satMod val="115000"/>
                </a:srgbClr>
              </a:gs>
              <a:gs pos="100000">
                <a:srgbClr val="8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anchor="ctr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itchFamily="34" charset="0"/>
              <a:defRPr sz="2400"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900" b="1" dirty="0">
                <a:latin typeface="Times New Roman" pitchFamily="18" charset="0"/>
              </a:rPr>
              <a:t>Mike Meyers</a:t>
            </a:r>
            <a:r>
              <a:rPr lang="en-US" altLang="en-US" sz="900" b="1" dirty="0">
                <a:latin typeface="Times New Roman" pitchFamily="18" charset="0"/>
              </a:rPr>
              <a:t>’</a:t>
            </a:r>
            <a:r>
              <a:rPr lang="en-US" sz="900" b="1" dirty="0">
                <a:latin typeface="Times New Roman" pitchFamily="18" charset="0"/>
              </a:rPr>
              <a:t> CompTIA A+</a:t>
            </a:r>
            <a:r>
              <a:rPr lang="en-US" sz="900" b="1" baseline="30000" dirty="0">
                <a:latin typeface="Times New Roman" pitchFamily="18" charset="0"/>
              </a:rPr>
              <a:t>®</a:t>
            </a:r>
            <a:r>
              <a:rPr lang="en-US" sz="900" b="1" dirty="0">
                <a:latin typeface="Times New Roman" pitchFamily="18" charset="0"/>
              </a:rPr>
              <a:t> Guide to</a:t>
            </a:r>
            <a:br>
              <a:rPr lang="en-US" sz="900" b="1" dirty="0">
                <a:latin typeface="Times New Roman" pitchFamily="18" charset="0"/>
              </a:rPr>
            </a:br>
            <a:r>
              <a:rPr lang="en-US" sz="1300" b="1" dirty="0">
                <a:latin typeface="Times New Roman" pitchFamily="18" charset="0"/>
              </a:rPr>
              <a:t>Managing and </a:t>
            </a:r>
            <a:r>
              <a:rPr lang="en-US" sz="1300" b="1">
                <a:latin typeface="Times New Roman" pitchFamily="18" charset="0"/>
              </a:rPr>
              <a:t/>
            </a:r>
            <a:br>
              <a:rPr lang="en-US" sz="1300" b="1">
                <a:latin typeface="Times New Roman" pitchFamily="18" charset="0"/>
              </a:rPr>
            </a:br>
            <a:r>
              <a:rPr lang="en-US" sz="1300" b="1" smtClean="0">
                <a:latin typeface="Times New Roman" pitchFamily="18" charset="0"/>
              </a:rPr>
              <a:t>Troubleshooting </a:t>
            </a:r>
            <a:r>
              <a:rPr lang="en-US" sz="1300" b="1" dirty="0">
                <a:latin typeface="Times New Roman" pitchFamily="18" charset="0"/>
              </a:rPr>
              <a:t>PCs</a:t>
            </a:r>
            <a:r>
              <a:rPr lang="en-US" sz="1400" b="1" dirty="0">
                <a:latin typeface="Times New Roman" pitchFamily="18" charset="0"/>
              </a:rPr>
              <a:t> </a:t>
            </a:r>
          </a:p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800" b="1" dirty="0">
                <a:latin typeface="Times New Roman" pitchFamily="18" charset="0"/>
              </a:rPr>
              <a:t>Fifth Edition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286000" y="3125199"/>
            <a:ext cx="4572000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effectLst/>
                <a:latin typeface="Arial" charset="0"/>
                <a:ea typeface="MS Gothic" pitchFamily="49" charset="-128"/>
                <a:cs typeface="+mn-cs"/>
              </a:rPr>
              <a:t>Copyright © 2016 by McGraw-Hill Education. All rights reserved.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2286000" y="3125199"/>
            <a:ext cx="4572000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effectLst/>
                <a:latin typeface="Arial" charset="0"/>
                <a:ea typeface="MS Gothic" pitchFamily="49" charset="-128"/>
                <a:cs typeface="+mn-cs"/>
              </a:rPr>
              <a:t>Copyright © 2016 by McGraw-Hill Education. All rights reserved.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286000" y="3125199"/>
            <a:ext cx="4572000" cy="6076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kern="1200" dirty="0">
                <a:solidFill>
                  <a:schemeClr val="bg1"/>
                </a:solidFill>
                <a:effectLst/>
                <a:latin typeface="Arial" charset="0"/>
                <a:ea typeface="MS Gothic" pitchFamily="49" charset="-128"/>
                <a:cs typeface="+mn-cs"/>
              </a:rPr>
              <a:t>Copyright © 2016 by McGraw-Hill Education. All rights reserved.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+mj-lt"/>
          <a:ea typeface="+mj-ea"/>
          <a:cs typeface="MS Gothic" charset="0"/>
        </a:defRPr>
      </a:lvl1pPr>
      <a:lvl2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  <a:cs typeface="MS Gothic" charset="0"/>
        </a:defRPr>
      </a:lvl2pPr>
      <a:lvl3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  <a:cs typeface="MS Gothic" charset="0"/>
        </a:defRPr>
      </a:lvl3pPr>
      <a:lvl4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  <a:cs typeface="MS Gothic" charset="0"/>
        </a:defRPr>
      </a:lvl4pPr>
      <a:lvl5pPr algn="l" defTabSz="457200" rtl="0" eaLnBrk="0" fontAlgn="base" hangingPunct="0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  <a:cs typeface="MS Gothic" charset="0"/>
        </a:defRPr>
      </a:lvl5pPr>
      <a:lvl6pPr marL="4572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</a:defRPr>
      </a:lvl6pPr>
      <a:lvl7pPr marL="9144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</a:defRPr>
      </a:lvl7pPr>
      <a:lvl8pPr marL="1371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</a:defRPr>
      </a:lvl8pPr>
      <a:lvl9pPr marL="18288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FFFFFF"/>
        </a:buClr>
        <a:buSzPct val="100000"/>
        <a:buFont typeface="Verdana" pitchFamily="34" charset="0"/>
        <a:defRPr sz="3000" b="1">
          <a:solidFill>
            <a:srgbClr val="FFFFFF"/>
          </a:solidFill>
          <a:latin typeface="Verdana" pitchFamily="34" charset="0"/>
          <a:ea typeface="MS Gothic" pitchFamily="49" charset="-128"/>
        </a:defRPr>
      </a:lvl9pPr>
    </p:titleStyle>
    <p:bodyStyle>
      <a:lvl1pPr marL="341313" indent="-341313" algn="l" defTabSz="457200" rtl="0" eaLnBrk="0" fontAlgn="base" hangingPunct="0">
        <a:lnSpc>
          <a:spcPct val="101000"/>
        </a:lnSpc>
        <a:spcBef>
          <a:spcPts val="650"/>
        </a:spcBef>
        <a:spcAft>
          <a:spcPct val="0"/>
        </a:spcAft>
        <a:buClr>
          <a:srgbClr val="000000"/>
        </a:buClr>
        <a:buSzPct val="85000"/>
        <a:buFont typeface="Verdana" pitchFamily="34" charset="0"/>
        <a:buChar char="•"/>
        <a:defRPr sz="3200" b="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1363" indent="-284163" algn="l" defTabSz="457200" rtl="0" eaLnBrk="0" fontAlgn="base" hangingPunct="0">
        <a:lnSpc>
          <a:spcPct val="101000"/>
        </a:lnSpc>
        <a:spcBef>
          <a:spcPts val="550"/>
        </a:spcBef>
        <a:spcAft>
          <a:spcPct val="0"/>
        </a:spcAft>
        <a:buClr>
          <a:srgbClr val="006600"/>
        </a:buClr>
        <a:buSzPct val="85000"/>
        <a:buFont typeface="Verdana" pitchFamily="34" charset="0"/>
        <a:buChar char="–"/>
        <a:defRPr sz="2800">
          <a:solidFill>
            <a:srgbClr val="0066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457200" rtl="0" eaLnBrk="0" fontAlgn="base" hangingPunct="0">
        <a:lnSpc>
          <a:spcPct val="101000"/>
        </a:lnSpc>
        <a:spcBef>
          <a:spcPts val="450"/>
        </a:spcBef>
        <a:spcAft>
          <a:spcPct val="0"/>
        </a:spcAft>
        <a:buClr>
          <a:srgbClr val="663300"/>
        </a:buClr>
        <a:buSzPct val="85000"/>
        <a:buFont typeface="Verdana" pitchFamily="34" charset="0"/>
        <a:buChar char="•"/>
        <a:defRPr sz="2400">
          <a:solidFill>
            <a:srgbClr val="6633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457200" rtl="0" eaLnBrk="0" fontAlgn="base" hangingPunct="0">
        <a:lnSpc>
          <a:spcPct val="101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Verdana" pitchFamily="34" charset="0"/>
        <a:buChar char="–"/>
        <a:defRPr sz="24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Arial" charset="0"/>
          <a:ea typeface="+mn-ea"/>
        </a:defRPr>
      </a:lvl6pPr>
      <a:lvl7pPr marL="29718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Arial" charset="0"/>
          <a:ea typeface="+mn-ea"/>
        </a:defRPr>
      </a:lvl7pPr>
      <a:lvl8pPr marL="34290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Arial" charset="0"/>
          <a:ea typeface="+mn-ea"/>
        </a:defRPr>
      </a:lvl8pPr>
      <a:lvl9pPr marL="38862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rgbClr val="000000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 descr="npo000000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633538" y="1096963"/>
            <a:ext cx="5922962" cy="46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027" name="Text Box 23"/>
          <p:cNvSpPr txBox="1">
            <a:spLocks noChangeArrowheads="1"/>
          </p:cNvSpPr>
          <p:nvPr userDrawn="1"/>
        </p:nvSpPr>
        <p:spPr bwMode="auto">
          <a:xfrm>
            <a:off x="8680450" y="6542088"/>
            <a:ext cx="400050" cy="304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defTabSz="914400" eaLnBrk="1" hangingPunct="1">
              <a:lnSpc>
                <a:spcPct val="100000"/>
              </a:lnSpc>
              <a:buClrTx/>
              <a:buSzTx/>
              <a:buFontTx/>
              <a:buNone/>
              <a:defRPr/>
            </a:pPr>
            <a:fld id="{E3D7E7E8-C21D-4F67-9AF0-00BEE4DE3616}" type="slidenum">
              <a:rPr lang="en-US" sz="1400" smtClean="0">
                <a:solidFill>
                  <a:srgbClr val="000000"/>
                </a:solidFill>
                <a:ea typeface="+mn-ea"/>
              </a:rPr>
              <a:pPr defTabSz="914400" eaLnBrk="1" hangingPunct="1">
                <a:lnSpc>
                  <a:spcPct val="100000"/>
                </a:lnSpc>
                <a:buClrTx/>
                <a:buSzTx/>
                <a:buFontTx/>
                <a:buNone/>
                <a:defRPr/>
              </a:pPr>
              <a:t>‹#›</a:t>
            </a:fld>
            <a:endParaRPr lang="en-US" sz="1400">
              <a:solidFill>
                <a:srgbClr val="000000"/>
              </a:solidFill>
              <a:ea typeface="+mn-ea"/>
            </a:endParaRPr>
          </a:p>
        </p:txBody>
      </p:sp>
      <p:pic>
        <p:nvPicPr>
          <p:cNvPr id="1028" name="Picture 2" descr="D:\Documents and Settings\paul.l.stokes\My Documents\80 - Work Week 31 Dec 2012 - 25 Jan 2013\Disk 2B - Student Pirates - CY-13\Comm Pirates CY-13\New and Old MCCES Logos\MCCES_logo_large_JPG.jp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0"/>
            <a:ext cx="1633538" cy="166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8" descr="CTC Logo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556500" y="762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3277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3009900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3600" dirty="0">
              <a:solidFill>
                <a:srgbClr val="000000"/>
              </a:solidFill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524000" y="1820863"/>
            <a:ext cx="228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endParaRPr lang="en-US" sz="1000">
              <a:solidFill>
                <a:srgbClr val="000000"/>
              </a:solidFill>
              <a:latin typeface="Arial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1681843"/>
            <a:ext cx="8534400" cy="53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None/>
              <a:defRPr sz="4000" b="1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457200" rtl="0" eaLnBrk="0" fontAlgn="base" hangingPunct="0">
              <a:lnSpc>
                <a:spcPct val="101000"/>
              </a:lnSpc>
              <a:spcBef>
                <a:spcPts val="55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Verdana" pitchFamily="34" charset="0"/>
              <a:buNone/>
              <a:defRPr sz="2800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663300"/>
              </a:buClr>
              <a:buSzPct val="85000"/>
              <a:buFont typeface="Verdana" pitchFamily="34" charset="0"/>
              <a:buNone/>
              <a:defRPr sz="2400">
                <a:solidFill>
                  <a:srgbClr val="6633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None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457200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6pPr>
            <a:lvl7pPr marL="27432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7pPr>
            <a:lvl8pPr marL="32004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8pPr>
            <a:lvl9pPr marL="3657600" indent="0" algn="ctr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None/>
              <a:tabLst/>
              <a:defRPr/>
            </a:pPr>
            <a:r>
              <a:rPr lang="en-GB" kern="0" dirty="0" smtClean="0">
                <a:ea typeface="MS Gothic"/>
              </a:rPr>
              <a:t>IT Essentials (</a:t>
            </a:r>
            <a:r>
              <a:rPr lang="en-GB" kern="0" dirty="0">
                <a:ea typeface="MS Gothic"/>
              </a:rPr>
              <a:t>C</a:t>
            </a:r>
            <a:r>
              <a:rPr lang="en-GB" kern="0" dirty="0" smtClean="0">
                <a:ea typeface="MS Gothic"/>
              </a:rPr>
              <a:t>ompTIA A+) </a:t>
            </a:r>
            <a:r>
              <a:rPr kumimoji="0" lang="en-GB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Calibri" panose="020F0502020204030204" pitchFamily="34" charset="0"/>
                <a:ea typeface="MS Gothic"/>
              </a:rPr>
              <a:t>Ch. 2</a:t>
            </a:r>
          </a:p>
          <a:p>
            <a:pPr marL="0" marR="0" lvl="0" indent="0" algn="ctr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None/>
              <a:tabLst/>
              <a:defRPr/>
            </a:pPr>
            <a:r>
              <a:rPr lang="en-GB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Gothic"/>
              </a:rPr>
              <a:t>Operational Procedures</a:t>
            </a:r>
            <a:endParaRPr kumimoji="0" lang="en-GB" sz="4000" b="1" i="0" u="none" strike="noStrike" kern="0" cap="none" spc="0" normalizeH="0" baseline="0" noProof="0" dirty="0">
              <a:ln>
                <a:noFill/>
              </a:ln>
              <a:solidFill>
                <a:srgbClr val="00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ea typeface="MS Gothic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29151"/>
            <a:ext cx="4114800" cy="3015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4930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89" y="4800600"/>
            <a:ext cx="1856015" cy="1856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66" name="Text Placeholder 1"/>
          <p:cNvSpPr>
            <a:spLocks noGrp="1"/>
          </p:cNvSpPr>
          <p:nvPr>
            <p:ph idx="1"/>
          </p:nvPr>
        </p:nvSpPr>
        <p:spPr>
          <a:xfrm>
            <a:off x="669924" y="1752600"/>
            <a:ext cx="8229600" cy="4525963"/>
          </a:xfrm>
        </p:spPr>
        <p:txBody>
          <a:bodyPr/>
          <a:lstStyle/>
          <a:p>
            <a:r>
              <a:rPr lang="en-GB" altLang="en-US" dirty="0"/>
              <a:t>Respectful communication</a:t>
            </a:r>
          </a:p>
          <a:p>
            <a:pPr lvl="1"/>
            <a:r>
              <a:rPr lang="en-GB" altLang="en-US" sz="2400" dirty="0" smtClean="0"/>
              <a:t>Always </a:t>
            </a:r>
            <a:r>
              <a:rPr lang="en-GB" altLang="en-US" sz="2400" dirty="0"/>
              <a:t>ask for permission to begin work.</a:t>
            </a:r>
          </a:p>
          <a:p>
            <a:pPr lvl="1"/>
            <a:r>
              <a:rPr lang="en-GB" altLang="en-US" sz="2400" dirty="0">
                <a:solidFill>
                  <a:srgbClr val="C00000"/>
                </a:solidFill>
              </a:rPr>
              <a:t>Actively listen </a:t>
            </a:r>
            <a:r>
              <a:rPr lang="en-GB" altLang="en-US" sz="2400" dirty="0"/>
              <a:t>to the customer</a:t>
            </a:r>
            <a:r>
              <a:rPr lang="en-US" altLang="en-US" sz="2400" dirty="0"/>
              <a:t>’</a:t>
            </a:r>
            <a:r>
              <a:rPr lang="en-GB" altLang="ja-JP" sz="2400" dirty="0"/>
              <a:t>s problem.</a:t>
            </a:r>
          </a:p>
          <a:p>
            <a:pPr lvl="2"/>
            <a:r>
              <a:rPr lang="en-GB" altLang="en-US" sz="2000" dirty="0"/>
              <a:t>Don’t interrupt as the customer describes the problem.</a:t>
            </a:r>
          </a:p>
          <a:p>
            <a:pPr lvl="2"/>
            <a:r>
              <a:rPr lang="en-US" altLang="en-US" sz="2000" dirty="0"/>
              <a:t>Listen and take </a:t>
            </a:r>
            <a:r>
              <a:rPr lang="en-US" altLang="en-US" sz="2000" dirty="0" smtClean="0"/>
              <a:t>notes</a:t>
            </a:r>
            <a:r>
              <a:rPr lang="en-GB" altLang="ja-JP" sz="2000" dirty="0" smtClean="0"/>
              <a:t>.</a:t>
            </a:r>
            <a:endParaRPr lang="en-GB" altLang="ja-JP" sz="2000" dirty="0"/>
          </a:p>
          <a:p>
            <a:pPr lvl="1"/>
            <a:r>
              <a:rPr lang="en-GB" altLang="en-US" sz="2400" dirty="0"/>
              <a:t>Stay professional; don</a:t>
            </a:r>
            <a:r>
              <a:rPr lang="en-US" altLang="en-US" sz="2400" dirty="0"/>
              <a:t>’</a:t>
            </a:r>
            <a:r>
              <a:rPr lang="en-GB" altLang="ja-JP" sz="2400" dirty="0"/>
              <a:t>t take angry customer statements personally.</a:t>
            </a:r>
          </a:p>
          <a:p>
            <a:pPr lvl="1"/>
            <a:r>
              <a:rPr lang="en-GB" altLang="en-US" sz="2400" dirty="0"/>
              <a:t>Avoid outside interruptions on customer time.</a:t>
            </a:r>
          </a:p>
          <a:p>
            <a:r>
              <a:rPr lang="en-GB" altLang="en-US" dirty="0">
                <a:solidFill>
                  <a:srgbClr val="C00000"/>
                </a:solidFill>
              </a:rPr>
              <a:t>What are some examples of </a:t>
            </a:r>
            <a:endParaRPr lang="en-GB" alt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GB" altLang="en-US" dirty="0" smtClean="0">
                <a:solidFill>
                  <a:srgbClr val="C00000"/>
                </a:solidFill>
              </a:rPr>
              <a:t>respectful </a:t>
            </a:r>
            <a:r>
              <a:rPr lang="en-GB" altLang="en-US" dirty="0">
                <a:solidFill>
                  <a:srgbClr val="C00000"/>
                </a:solidFill>
              </a:rPr>
              <a:t>communication?</a:t>
            </a:r>
          </a:p>
        </p:txBody>
      </p:sp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47241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Content Placeholder 3"/>
          <p:cNvSpPr>
            <a:spLocks noGrp="1"/>
          </p:cNvSpPr>
          <p:nvPr>
            <p:ph idx="1"/>
          </p:nvPr>
        </p:nvSpPr>
        <p:spPr>
          <a:xfrm>
            <a:off x="669924" y="1752600"/>
            <a:ext cx="8229600" cy="4525963"/>
          </a:xfrm>
        </p:spPr>
        <p:txBody>
          <a:bodyPr/>
          <a:lstStyle/>
          <a:p>
            <a:r>
              <a:rPr lang="en-GB" altLang="en-US" sz="2800" dirty="0">
                <a:solidFill>
                  <a:srgbClr val="C00000"/>
                </a:solidFill>
              </a:rPr>
              <a:t>Eliciting </a:t>
            </a:r>
            <a:r>
              <a:rPr lang="en-GB" altLang="en-US" sz="2800" dirty="0" smtClean="0">
                <a:solidFill>
                  <a:srgbClr val="C00000"/>
                </a:solidFill>
              </a:rPr>
              <a:t>answers</a:t>
            </a:r>
          </a:p>
          <a:p>
            <a:endParaRPr lang="en-GB" altLang="en-US" sz="600" dirty="0">
              <a:solidFill>
                <a:srgbClr val="C00000"/>
              </a:solidFill>
            </a:endParaRPr>
          </a:p>
          <a:p>
            <a:pPr lvl="1"/>
            <a:r>
              <a:rPr lang="en-GB" altLang="en-US" sz="2400" dirty="0"/>
              <a:t>Use non-accusatory communication.</a:t>
            </a:r>
            <a:endParaRPr lang="en-US" altLang="en-US" sz="2400" dirty="0"/>
          </a:p>
          <a:p>
            <a:pPr lvl="2"/>
            <a:r>
              <a:rPr lang="en-GB" altLang="en-US" dirty="0"/>
              <a:t>Not, </a:t>
            </a:r>
            <a:r>
              <a:rPr lang="en-US" altLang="en-US" dirty="0"/>
              <a:t>“</a:t>
            </a:r>
            <a:r>
              <a:rPr lang="en-GB" altLang="ja-JP" dirty="0"/>
              <a:t>What did you do?</a:t>
            </a:r>
            <a:r>
              <a:rPr lang="en-US" altLang="ja-JP" dirty="0"/>
              <a:t>”</a:t>
            </a:r>
          </a:p>
          <a:p>
            <a:pPr lvl="2"/>
            <a:r>
              <a:rPr lang="en-GB" altLang="en-US" dirty="0"/>
              <a:t>Instead, </a:t>
            </a:r>
            <a:r>
              <a:rPr lang="en-US" altLang="en-US" dirty="0"/>
              <a:t>“</a:t>
            </a:r>
            <a:r>
              <a:rPr lang="en-GB" altLang="ja-JP" dirty="0"/>
              <a:t>When did it last work?” or </a:t>
            </a:r>
            <a:r>
              <a:rPr lang="en-US" altLang="ja-JP" dirty="0"/>
              <a:t>“</a:t>
            </a:r>
            <a:r>
              <a:rPr lang="en-GB" altLang="ja-JP" dirty="0"/>
              <a:t>Has it worked in the past?” </a:t>
            </a:r>
          </a:p>
          <a:p>
            <a:pPr lvl="1"/>
            <a:r>
              <a:rPr lang="en-GB" altLang="en-US" sz="2400" dirty="0" smtClean="0"/>
              <a:t>Ask </a:t>
            </a:r>
            <a:r>
              <a:rPr lang="en-GB" altLang="en-US" sz="2400" dirty="0"/>
              <a:t>fact-seeking </a:t>
            </a:r>
            <a:r>
              <a:rPr lang="en-GB" altLang="en-US" sz="2400" dirty="0" smtClean="0"/>
              <a:t>questions to stay on track.</a:t>
            </a:r>
          </a:p>
          <a:p>
            <a:pPr lvl="1"/>
            <a:endParaRPr lang="en-US" altLang="en-US" sz="600" dirty="0"/>
          </a:p>
          <a:p>
            <a:r>
              <a:rPr lang="en-GB" altLang="en-US" sz="2800" dirty="0"/>
              <a:t>Explaining</a:t>
            </a:r>
            <a:r>
              <a:rPr lang="en-GB" altLang="en-US" dirty="0"/>
              <a:t> what you’re </a:t>
            </a:r>
            <a:r>
              <a:rPr lang="en-GB" altLang="en-US" dirty="0" smtClean="0"/>
              <a:t>doing</a:t>
            </a:r>
          </a:p>
          <a:p>
            <a:endParaRPr lang="en-US" altLang="en-US" sz="700" dirty="0"/>
          </a:p>
          <a:p>
            <a:pPr lvl="1"/>
            <a:r>
              <a:rPr lang="en-GB" altLang="en-US" sz="2400" dirty="0"/>
              <a:t>Avoid jargon, acronyms, and abbreviations.</a:t>
            </a:r>
            <a:endParaRPr lang="en-US" altLang="en-US" sz="2400" dirty="0"/>
          </a:p>
          <a:p>
            <a:pPr lvl="1"/>
            <a:r>
              <a:rPr lang="en-GB" altLang="en-US" sz="2400" dirty="0"/>
              <a:t>Use analogies and visual aids when possible</a:t>
            </a:r>
            <a:r>
              <a:rPr lang="en-GB" altLang="en-US" sz="2400" dirty="0" smtClean="0"/>
              <a:t>.</a:t>
            </a:r>
            <a:endParaRPr lang="en-GB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94096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23664"/>
            <a:ext cx="6213876" cy="415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2"/>
          <p:cNvSpPr txBox="1">
            <a:spLocks noChangeArrowheads="1"/>
          </p:cNvSpPr>
          <p:nvPr/>
        </p:nvSpPr>
        <p:spPr bwMode="auto">
          <a:xfrm>
            <a:off x="2819400" y="5886021"/>
            <a:ext cx="388620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2.4  Never accuse!</a:t>
            </a:r>
          </a:p>
        </p:txBody>
      </p:sp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34780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177" y="1752600"/>
            <a:ext cx="6105646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316162" y="5772150"/>
            <a:ext cx="4572000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2.5  Keeping it friendly</a:t>
            </a:r>
          </a:p>
        </p:txBody>
      </p:sp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805254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Placeholder 1"/>
          <p:cNvSpPr>
            <a:spLocks noGrp="1"/>
          </p:cNvSpPr>
          <p:nvPr>
            <p:ph idx="1"/>
          </p:nvPr>
        </p:nvSpPr>
        <p:spPr>
          <a:xfrm>
            <a:off x="685800" y="1676400"/>
            <a:ext cx="8229600" cy="4525963"/>
          </a:xfrm>
        </p:spPr>
        <p:txBody>
          <a:bodyPr/>
          <a:lstStyle/>
          <a:p>
            <a:r>
              <a:rPr lang="en-GB" altLang="en-US" sz="2800" dirty="0"/>
              <a:t>Expectations and </a:t>
            </a:r>
            <a:r>
              <a:rPr lang="en-GB" altLang="en-US" sz="2800" dirty="0" smtClean="0"/>
              <a:t>follow-up</a:t>
            </a:r>
          </a:p>
          <a:p>
            <a:endParaRPr lang="en-GB" altLang="en-US" sz="500" dirty="0"/>
          </a:p>
          <a:p>
            <a:pPr lvl="1"/>
            <a:r>
              <a:rPr lang="en-GB" altLang="en-US" sz="2400" dirty="0"/>
              <a:t>Timeline: How long is this going to take?</a:t>
            </a:r>
          </a:p>
          <a:p>
            <a:pPr lvl="2"/>
            <a:r>
              <a:rPr lang="en-GB" altLang="en-US" sz="2000" dirty="0"/>
              <a:t>Provide a best estimate, not a guarantee.</a:t>
            </a:r>
          </a:p>
          <a:p>
            <a:pPr lvl="2"/>
            <a:r>
              <a:rPr lang="en-GB" altLang="en-US" sz="2000" dirty="0"/>
              <a:t>If the estimate changes, let the customer know ASAP</a:t>
            </a:r>
            <a:r>
              <a:rPr lang="en-GB" altLang="en-US" sz="2000" dirty="0" smtClean="0"/>
              <a:t>.</a:t>
            </a:r>
          </a:p>
          <a:p>
            <a:pPr lvl="2"/>
            <a:endParaRPr lang="en-GB" altLang="en-US" sz="500" dirty="0"/>
          </a:p>
          <a:p>
            <a:pPr lvl="1"/>
            <a:r>
              <a:rPr lang="en-GB" altLang="en-US" sz="2400" dirty="0" smtClean="0"/>
              <a:t>Know the options</a:t>
            </a:r>
            <a:endParaRPr lang="en-US" sz="2400" dirty="0"/>
          </a:p>
          <a:p>
            <a:pPr lvl="2"/>
            <a:r>
              <a:rPr lang="en-US" sz="2000" dirty="0"/>
              <a:t>Provide alternatives and let the customer decide</a:t>
            </a:r>
            <a:r>
              <a:rPr lang="en-US" sz="2000" dirty="0" smtClean="0"/>
              <a:t>.</a:t>
            </a:r>
          </a:p>
          <a:p>
            <a:pPr lvl="2"/>
            <a:endParaRPr lang="en-GB" altLang="en-US" sz="500" dirty="0" smtClean="0"/>
          </a:p>
          <a:p>
            <a:pPr lvl="1"/>
            <a:r>
              <a:rPr lang="en-GB" altLang="en-US" sz="2400" dirty="0" smtClean="0"/>
              <a:t>Documentation</a:t>
            </a:r>
            <a:endParaRPr lang="en-GB" altLang="en-US" sz="2400" dirty="0"/>
          </a:p>
          <a:p>
            <a:pPr lvl="2"/>
            <a:r>
              <a:rPr lang="en-GB" altLang="en-US" sz="2000" dirty="0"/>
              <a:t>Always the document time, day, problem, and solution.</a:t>
            </a:r>
          </a:p>
          <a:p>
            <a:pPr lvl="2"/>
            <a:r>
              <a:rPr lang="en-GB" altLang="en-US" sz="2000" dirty="0"/>
              <a:t>Always offer the customer any replaced parts</a:t>
            </a:r>
            <a:r>
              <a:rPr lang="en-GB" altLang="en-US" sz="2000" dirty="0" smtClean="0"/>
              <a:t>.</a:t>
            </a:r>
          </a:p>
          <a:p>
            <a:pPr lvl="2"/>
            <a:endParaRPr lang="en-GB" altLang="en-US" sz="500" dirty="0"/>
          </a:p>
          <a:p>
            <a:pPr lvl="1"/>
            <a:r>
              <a:rPr lang="en-GB" altLang="en-US" sz="2400" dirty="0"/>
              <a:t>Follow-up</a:t>
            </a:r>
          </a:p>
          <a:p>
            <a:pPr lvl="2"/>
            <a:r>
              <a:rPr lang="en-GB" altLang="en-US" sz="2000" dirty="0"/>
              <a:t>Confirm that the customer is happy a day or two later.</a:t>
            </a:r>
            <a:endParaRPr lang="en-US" alt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265503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133600"/>
            <a:ext cx="5102678" cy="2876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51974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Electrostatic discharge (ESD) </a:t>
            </a:r>
            <a:r>
              <a:rPr lang="en-US" dirty="0"/>
              <a:t>is the passage of a static electrical charge into your PC or a PC component such as a RAM stick</a:t>
            </a:r>
            <a:r>
              <a:rPr lang="en-US" dirty="0" smtClean="0"/>
              <a:t>.</a:t>
            </a:r>
          </a:p>
          <a:p>
            <a:r>
              <a:rPr lang="en-US" dirty="0" smtClean="0"/>
              <a:t>ESD happens when two </a:t>
            </a:r>
            <a:r>
              <a:rPr lang="en-US" dirty="0"/>
              <a:t>objects with different potential of static electricity </a:t>
            </a:r>
            <a:r>
              <a:rPr lang="en-US" dirty="0" smtClean="0"/>
              <a:t>come </a:t>
            </a:r>
            <a:r>
              <a:rPr lang="en-US" dirty="0"/>
              <a:t>into </a:t>
            </a:r>
            <a:r>
              <a:rPr lang="en-US" dirty="0" smtClean="0"/>
              <a:t>contact</a:t>
            </a:r>
          </a:p>
          <a:p>
            <a:pPr marL="742950" lvl="2" indent="-342900"/>
            <a:r>
              <a:rPr lang="en-US" dirty="0"/>
              <a:t>Static electricity can destroy sensitive parts of </a:t>
            </a:r>
            <a:br>
              <a:rPr lang="en-US" dirty="0"/>
            </a:br>
            <a:r>
              <a:rPr lang="en-US" dirty="0"/>
              <a:t>a PC and is more prevalent in dry, </a:t>
            </a:r>
            <a:endParaRPr lang="en-US" dirty="0" smtClean="0"/>
          </a:p>
          <a:p>
            <a:pPr marL="400050" lvl="2" indent="0">
              <a:buNone/>
            </a:pPr>
            <a:r>
              <a:rPr lang="en-US" dirty="0"/>
              <a:t> </a:t>
            </a:r>
            <a:r>
              <a:rPr lang="en-US" dirty="0" smtClean="0"/>
              <a:t>    cool </a:t>
            </a:r>
            <a:r>
              <a:rPr lang="en-US" dirty="0"/>
              <a:t>environments.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585675"/>
              </p:ext>
            </p:extLst>
          </p:nvPr>
        </p:nvGraphicFramePr>
        <p:xfrm>
          <a:off x="5410200" y="4708071"/>
          <a:ext cx="3476978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r:id="rId4" imgW="946099" imgH="580339" progId="">
                  <p:embed/>
                </p:oleObj>
              </mc:Choice>
              <mc:Fallback>
                <p:oleObj r:id="rId4" imgW="946099" imgH="5803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708071"/>
                        <a:ext cx="3476978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8997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takes 3000 volts for a person to feel ESD.</a:t>
            </a:r>
          </a:p>
          <a:p>
            <a:endParaRPr lang="en-US" dirty="0"/>
          </a:p>
          <a:p>
            <a:r>
              <a:rPr lang="en-US" dirty="0" smtClean="0"/>
              <a:t>10,000 volts of ESD before it hurts.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As little as 30 volts can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damage components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710396"/>
              </p:ext>
            </p:extLst>
          </p:nvPr>
        </p:nvGraphicFramePr>
        <p:xfrm>
          <a:off x="3810000" y="3276600"/>
          <a:ext cx="4718756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4" imgW="946099" imgH="580339" progId="">
                  <p:embed/>
                </p:oleObj>
              </mc:Choice>
              <mc:Fallback>
                <p:oleObj r:id="rId4" imgW="946099" imgH="58033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276600"/>
                        <a:ext cx="4718756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04506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67" y="4027728"/>
            <a:ext cx="2527349" cy="161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8437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57" y="1600200"/>
            <a:ext cx="2228043" cy="166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2"/>
          <p:cNvSpPr txBox="1">
            <a:spLocks noChangeArrowheads="1"/>
          </p:cNvSpPr>
          <p:nvPr/>
        </p:nvSpPr>
        <p:spPr bwMode="auto">
          <a:xfrm>
            <a:off x="6390260" y="3246787"/>
            <a:ext cx="2416111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2.6  Anti-static 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 smtClean="0">
                <a:solidFill>
                  <a:schemeClr val="tx1"/>
                </a:solidFill>
              </a:rPr>
              <a:t>wrist </a:t>
            </a:r>
            <a:r>
              <a:rPr lang="en-US" altLang="en-US" dirty="0">
                <a:solidFill>
                  <a:schemeClr val="tx1"/>
                </a:solidFill>
              </a:rPr>
              <a:t>strap in use</a:t>
            </a:r>
          </a:p>
        </p:txBody>
      </p:sp>
      <p:sp>
        <p:nvSpPr>
          <p:cNvPr id="18439" name="TextBox 3"/>
          <p:cNvSpPr txBox="1">
            <a:spLocks noChangeArrowheads="1"/>
          </p:cNvSpPr>
          <p:nvPr/>
        </p:nvSpPr>
        <p:spPr bwMode="auto">
          <a:xfrm>
            <a:off x="6597850" y="5638800"/>
            <a:ext cx="2438400" cy="8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2.7  Anti-static 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 smtClean="0">
                <a:solidFill>
                  <a:schemeClr val="tx1"/>
                </a:solidFill>
              </a:rPr>
              <a:t>wrist </a:t>
            </a:r>
            <a:r>
              <a:rPr lang="en-US" altLang="en-US" dirty="0">
                <a:solidFill>
                  <a:schemeClr val="tx1"/>
                </a:solidFill>
              </a:rPr>
              <a:t>strap and mat 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dirty="0" smtClean="0">
                <a:solidFill>
                  <a:schemeClr val="tx1"/>
                </a:solidFill>
              </a:rPr>
              <a:t>combination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2474" y="1752600"/>
            <a:ext cx="5715000" cy="490383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en-US" kern="0" dirty="0" smtClean="0">
                <a:solidFill>
                  <a:srgbClr val="C00000"/>
                </a:solidFill>
              </a:rPr>
              <a:t>Antistatic wrist strap</a:t>
            </a:r>
          </a:p>
          <a:p>
            <a:pPr lvl="1" defTabSz="914400">
              <a:lnSpc>
                <a:spcPct val="100000"/>
              </a:lnSpc>
              <a:buClrTx/>
              <a:buSzTx/>
              <a:buFontTx/>
            </a:pPr>
            <a:r>
              <a:rPr lang="en-US" sz="2400" kern="0" dirty="0" smtClean="0"/>
              <a:t>Keeps you and the PC at the same electrical potential to prevent ESD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en-US" kern="0" dirty="0" smtClean="0">
                <a:solidFill>
                  <a:srgbClr val="C00000"/>
                </a:solidFill>
              </a:rPr>
              <a:t>Antistatic mat</a:t>
            </a:r>
          </a:p>
          <a:p>
            <a:pPr lvl="1" defTabSz="914400">
              <a:lnSpc>
                <a:spcPct val="100000"/>
              </a:lnSpc>
              <a:buClrTx/>
              <a:buSzTx/>
              <a:buFontTx/>
            </a:pPr>
            <a:r>
              <a:rPr lang="en-US" sz="2400" kern="0" dirty="0" smtClean="0"/>
              <a:t>Used temporarily to place parts taken out of the PC</a:t>
            </a:r>
          </a:p>
          <a:p>
            <a:pPr defTabSz="914400">
              <a:lnSpc>
                <a:spcPct val="100000"/>
              </a:lnSpc>
              <a:buClrTx/>
              <a:buSzTx/>
              <a:buFontTx/>
            </a:pPr>
            <a:r>
              <a:rPr lang="en-US" kern="0" dirty="0" smtClean="0"/>
              <a:t>Some of these antistatic devices use tiny </a:t>
            </a:r>
            <a:r>
              <a:rPr lang="en-US" kern="0" dirty="0" smtClean="0">
                <a:solidFill>
                  <a:srgbClr val="C00000"/>
                </a:solidFill>
              </a:rPr>
              <a:t>resistors</a:t>
            </a:r>
            <a:r>
              <a:rPr lang="en-US" kern="0" dirty="0" smtClean="0"/>
              <a:t>.</a:t>
            </a:r>
            <a:endParaRPr lang="en-US" kern="0" dirty="0"/>
          </a:p>
        </p:txBody>
      </p:sp>
      <p:sp>
        <p:nvSpPr>
          <p:cNvPr id="10" name="Rectangle 9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400381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76399"/>
            <a:ext cx="4412198" cy="433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924" y="1750319"/>
            <a:ext cx="8229600" cy="45259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Antistatic bags</a:t>
            </a:r>
          </a:p>
          <a:p>
            <a:pPr lvl="1"/>
            <a:r>
              <a:rPr lang="en-US" sz="2400" dirty="0"/>
              <a:t>Specially designed bags that shed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static </a:t>
            </a:r>
            <a:r>
              <a:rPr lang="en-US" sz="2400" dirty="0"/>
              <a:t>electricity when touched</a:t>
            </a:r>
          </a:p>
          <a:p>
            <a:pPr lvl="1"/>
            <a:r>
              <a:rPr lang="en-US" sz="2400" dirty="0"/>
              <a:t>Should be used to store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electrical </a:t>
            </a:r>
            <a:r>
              <a:rPr lang="en-US" sz="2400" dirty="0"/>
              <a:t>components from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your PC</a:t>
            </a:r>
            <a:endParaRPr lang="en-US" sz="2400" dirty="0"/>
          </a:p>
        </p:txBody>
      </p:sp>
      <p:sp>
        <p:nvSpPr>
          <p:cNvPr id="19461" name="TextBox 1"/>
          <p:cNvSpPr txBox="1">
            <a:spLocks noChangeArrowheads="1"/>
          </p:cNvSpPr>
          <p:nvPr/>
        </p:nvSpPr>
        <p:spPr bwMode="auto">
          <a:xfrm>
            <a:off x="5117023" y="6008770"/>
            <a:ext cx="2864951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2.8  Anti-static bag </a:t>
            </a:r>
          </a:p>
        </p:txBody>
      </p:sp>
      <p:sp>
        <p:nvSpPr>
          <p:cNvPr id="8" name="Rectangle 7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5874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3009900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3600" dirty="0">
              <a:solidFill>
                <a:srgbClr val="000000"/>
              </a:solidFill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524000" y="1820863"/>
            <a:ext cx="228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endParaRPr lang="en-US" sz="1000">
              <a:solidFill>
                <a:srgbClr val="000000"/>
              </a:solidFill>
              <a:latin typeface="Arial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62000" y="1788206"/>
            <a:ext cx="7620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57200" rtl="0" eaLnBrk="0" fontAlgn="base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defRPr sz="3200" b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1363" indent="-284163" algn="l" defTabSz="457200" rtl="0" eaLnBrk="0" fontAlgn="base" hangingPunct="0">
              <a:lnSpc>
                <a:spcPct val="101000"/>
              </a:lnSpc>
              <a:spcBef>
                <a:spcPts val="55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Verdana" pitchFamily="34" charset="0"/>
              <a:buChar char="–"/>
              <a:defRPr sz="2800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663300"/>
              </a:buClr>
              <a:buSzPct val="85000"/>
              <a:buFont typeface="Verdana" pitchFamily="34" charset="0"/>
              <a:buChar char="•"/>
              <a:defRPr sz="2400">
                <a:solidFill>
                  <a:srgbClr val="6633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Char char="–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6pPr>
            <a:lvl7pPr marL="29718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7pPr>
            <a:lvl8pPr marL="34290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8pPr>
            <a:lvl9pPr marL="38862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9pPr>
          </a:lstStyle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r>
              <a:rPr lang="en-GB" kern="0" dirty="0" smtClean="0">
                <a:solidFill>
                  <a:schemeClr val="tx1"/>
                </a:solidFill>
                <a:ea typeface="MS Gothic"/>
              </a:rPr>
              <a:t>Customer Interaction</a:t>
            </a: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endParaRPr kumimoji="0" lang="en-GB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MS Gothic"/>
            </a:endParaRP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r>
              <a:rPr lang="en-GB" kern="0" dirty="0" smtClean="0">
                <a:solidFill>
                  <a:schemeClr val="tx1"/>
                </a:solidFill>
                <a:ea typeface="MS Gothic"/>
              </a:rPr>
              <a:t>Tools and safety</a:t>
            </a: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MS Gothic"/>
            </a:endParaRP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r>
              <a:rPr lang="en-GB" kern="0" dirty="0" smtClean="0">
                <a:solidFill>
                  <a:schemeClr val="tx1"/>
                </a:solidFill>
                <a:ea typeface="MS Gothic"/>
              </a:rPr>
              <a:t>Troubleshooting theory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MS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Overview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984351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EMI</a:t>
            </a:r>
            <a:r>
              <a:rPr lang="en-US" altLang="en-US" dirty="0"/>
              <a:t> is two or more magnetic fields interfering with each other</a:t>
            </a:r>
            <a:r>
              <a:rPr lang="en-US" altLang="en-US" dirty="0" smtClean="0"/>
              <a:t>.</a:t>
            </a:r>
          </a:p>
          <a:p>
            <a:pPr marL="0" indent="0">
              <a:buNone/>
            </a:pPr>
            <a:endParaRPr lang="en-US" altLang="en-US" sz="1400" dirty="0"/>
          </a:p>
          <a:p>
            <a:pPr lvl="1"/>
            <a:r>
              <a:rPr lang="en-US" altLang="en-US" dirty="0"/>
              <a:t>Not as dangerous as ESD</a:t>
            </a:r>
          </a:p>
          <a:p>
            <a:pPr lvl="1"/>
            <a:r>
              <a:rPr lang="en-US" altLang="en-US" dirty="0"/>
              <a:t>Can cause permanent </a:t>
            </a:r>
            <a:r>
              <a:rPr lang="en-US" altLang="en-US" dirty="0" smtClean="0"/>
              <a:t>damage </a:t>
            </a:r>
            <a:r>
              <a:rPr lang="en-US" altLang="en-US" dirty="0"/>
              <a:t>to </a:t>
            </a:r>
            <a:endParaRPr lang="en-US" altLang="en-US" dirty="0" smtClean="0"/>
          </a:p>
          <a:p>
            <a:pPr marL="457200" lvl="1" indent="0">
              <a:buNone/>
            </a:pPr>
            <a:r>
              <a:rPr lang="en-US" altLang="en-US" dirty="0"/>
              <a:t>s</a:t>
            </a:r>
            <a:r>
              <a:rPr lang="en-US" altLang="en-US" dirty="0" smtClean="0"/>
              <a:t>ome components and </a:t>
            </a:r>
            <a:r>
              <a:rPr lang="en-US" altLang="en-US" dirty="0"/>
              <a:t>erase data on </a:t>
            </a:r>
            <a:endParaRPr lang="en-US" altLang="en-US" dirty="0" smtClean="0"/>
          </a:p>
          <a:p>
            <a:pPr marL="457200" lvl="1" indent="0">
              <a:buNone/>
            </a:pPr>
            <a:r>
              <a:rPr lang="en-US" altLang="en-US" dirty="0"/>
              <a:t>s</a:t>
            </a:r>
            <a:r>
              <a:rPr lang="en-US" altLang="en-US" dirty="0" smtClean="0"/>
              <a:t>ome </a:t>
            </a:r>
            <a:r>
              <a:rPr lang="en-US" altLang="en-US" dirty="0" smtClean="0"/>
              <a:t>s</a:t>
            </a:r>
            <a:r>
              <a:rPr lang="en-US" altLang="en-US" dirty="0" smtClean="0"/>
              <a:t>torage devices</a:t>
            </a:r>
          </a:p>
          <a:p>
            <a:pPr marL="457200" lvl="1" indent="0">
              <a:buNone/>
            </a:pPr>
            <a:endParaRPr lang="en-US" altLang="en-US" sz="2400" dirty="0"/>
          </a:p>
          <a:p>
            <a:pPr marL="0" indent="0">
              <a:buNone/>
            </a:pPr>
            <a:endParaRPr lang="en-US" alt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67953" y="2590800"/>
            <a:ext cx="2209800" cy="2575284"/>
            <a:chOff x="6248400" y="3711216"/>
            <a:chExt cx="2209800" cy="2575284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2000" contras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76" t="31031" r="11039" b="254"/>
            <a:stretch/>
          </p:blipFill>
          <p:spPr bwMode="auto">
            <a:xfrm>
              <a:off x="6248400" y="4076700"/>
              <a:ext cx="2209800" cy="2209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735182" y="3711216"/>
              <a:ext cx="130035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Next Slide</a:t>
              </a:r>
              <a:endPara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4796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76" t="31031" r="11039" b="254"/>
          <a:stretch/>
        </p:blipFill>
        <p:spPr bwMode="auto">
          <a:xfrm>
            <a:off x="0" y="-5443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05641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Placeholder 1"/>
          <p:cNvSpPr>
            <a:spLocks noGrp="1"/>
          </p:cNvSpPr>
          <p:nvPr>
            <p:ph idx="1"/>
          </p:nvPr>
        </p:nvSpPr>
        <p:spPr>
          <a:xfrm>
            <a:off x="669924" y="16764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RFI</a:t>
            </a:r>
            <a:r>
              <a:rPr lang="en-US" altLang="en-US" dirty="0"/>
              <a:t> involves radio waves that interfere with electronics</a:t>
            </a:r>
            <a:r>
              <a:rPr lang="en-US" altLang="en-US" dirty="0" smtClean="0"/>
              <a:t>. </a:t>
            </a:r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lvl="1" eaLnBrk="1" hangingPunct="1"/>
            <a:r>
              <a:rPr lang="en-US" altLang="en-US" dirty="0" smtClean="0"/>
              <a:t>Will </a:t>
            </a:r>
            <a:r>
              <a:rPr lang="en-US" altLang="en-US" dirty="0"/>
              <a:t>not </a:t>
            </a:r>
            <a:r>
              <a:rPr lang="en-US" altLang="en-US" dirty="0" smtClean="0"/>
              <a:t>destroy, </a:t>
            </a:r>
            <a:r>
              <a:rPr lang="en-US" altLang="en-US" dirty="0"/>
              <a:t>but  can disrupt </a:t>
            </a:r>
            <a:r>
              <a:rPr lang="en-US" altLang="en-US" dirty="0" smtClean="0"/>
              <a:t>communication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PC speakers and wireless networks, as well as other components, are susceptible to RFI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31904" y="5036268"/>
            <a:ext cx="2483316" cy="1447799"/>
            <a:chOff x="3200400" y="5410200"/>
            <a:chExt cx="2483316" cy="1447799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5631600"/>
              <a:ext cx="2483316" cy="12263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723384" y="5410200"/>
              <a:ext cx="130035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Next Slide</a:t>
              </a:r>
              <a:endPara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8696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brightnessContrast bright="-8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1"/>
          <a:stretch/>
        </p:blipFill>
        <p:spPr bwMode="auto">
          <a:xfrm>
            <a:off x="0" y="1371600"/>
            <a:ext cx="9144000" cy="464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99286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25963"/>
          </a:xfrm>
        </p:spPr>
        <p:txBody>
          <a:bodyPr/>
          <a:lstStyle/>
          <a:p>
            <a:r>
              <a:rPr lang="en-US" altLang="en-US" dirty="0"/>
              <a:t>IT techs live in a dangerous world and need to consider </a:t>
            </a:r>
            <a:r>
              <a:rPr lang="en-US" altLang="en-US" dirty="0">
                <a:solidFill>
                  <a:srgbClr val="A50021"/>
                </a:solidFill>
              </a:rPr>
              <a:t>personal safety </a:t>
            </a:r>
            <a:r>
              <a:rPr lang="en-US" altLang="en-US" dirty="0"/>
              <a:t>issues</a:t>
            </a:r>
            <a:r>
              <a:rPr lang="en-US" altLang="en-US" dirty="0" smtClean="0"/>
              <a:t>.</a:t>
            </a:r>
          </a:p>
          <a:p>
            <a:pPr lvl="1"/>
            <a:r>
              <a:rPr lang="en-US" altLang="en-US" dirty="0" smtClean="0"/>
              <a:t>Here are some threats we face:</a:t>
            </a:r>
            <a:endParaRPr lang="en-US" altLang="en-US" dirty="0"/>
          </a:p>
          <a:p>
            <a:pPr lvl="2"/>
            <a:r>
              <a:rPr lang="en-US" altLang="en-US" dirty="0" smtClean="0"/>
              <a:t>Network closet clutter.</a:t>
            </a:r>
          </a:p>
          <a:p>
            <a:pPr lvl="2"/>
            <a:r>
              <a:rPr lang="en-US" altLang="en-US" dirty="0" smtClean="0"/>
              <a:t>Heavy and awkward lifting.</a:t>
            </a:r>
          </a:p>
          <a:p>
            <a:pPr lvl="2"/>
            <a:r>
              <a:rPr lang="en-US" altLang="en-US" dirty="0" smtClean="0"/>
              <a:t>Hot, hazardous, or electrified items.</a:t>
            </a:r>
          </a:p>
          <a:p>
            <a:pPr lvl="1"/>
            <a:r>
              <a:rPr lang="en-US" altLang="en-US" dirty="0" smtClean="0"/>
              <a:t>Here are some best practices:</a:t>
            </a:r>
          </a:p>
          <a:p>
            <a:pPr lvl="2"/>
            <a:r>
              <a:rPr lang="en-US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ALWAYS</a:t>
            </a:r>
            <a:r>
              <a:rPr lang="en-US" altLang="en-US" dirty="0" smtClean="0">
                <a:solidFill>
                  <a:srgbClr val="FF0000"/>
                </a:solidFill>
              </a:rPr>
              <a:t> </a:t>
            </a:r>
            <a:r>
              <a:rPr lang="en-US" alt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remove power FIRST.</a:t>
            </a:r>
          </a:p>
          <a:p>
            <a:pPr lvl="2" eaLnBrk="1" hangingPunct="1"/>
            <a:r>
              <a:rPr lang="en-US" altLang="en-US" dirty="0" smtClean="0"/>
              <a:t>Remove jewelry (secure loose clothing, long hair) before preforming hardware </a:t>
            </a:r>
            <a:r>
              <a:rPr lang="en-US" altLang="en-US" dirty="0"/>
              <a:t>repairs</a:t>
            </a:r>
          </a:p>
          <a:p>
            <a:pPr lvl="1"/>
            <a:endParaRPr lang="en-US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411186"/>
            <a:ext cx="2133600" cy="2990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61178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979" y="2646434"/>
            <a:ext cx="5704114" cy="3786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1600200"/>
            <a:ext cx="7375525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+mj-lt"/>
              </a:rPr>
              <a:t>Alert a building supervisor when cable messes are a dangerous tripping hazard.</a:t>
            </a:r>
          </a:p>
        </p:txBody>
      </p:sp>
      <p:sp>
        <p:nvSpPr>
          <p:cNvPr id="8" name="Rectangle 7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1436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Box 2"/>
          <p:cNvSpPr txBox="1">
            <a:spLocks noChangeArrowheads="1"/>
          </p:cNvSpPr>
          <p:nvPr/>
        </p:nvSpPr>
        <p:spPr bwMode="auto">
          <a:xfrm>
            <a:off x="2221367" y="6417941"/>
            <a:ext cx="4925387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2.10  What a strange, bad trip it’s been.</a:t>
            </a:r>
          </a:p>
        </p:txBody>
      </p:sp>
      <p:pic>
        <p:nvPicPr>
          <p:cNvPr id="2560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42" y="2883426"/>
            <a:ext cx="3309257" cy="3523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1647787"/>
            <a:ext cx="7467600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en-US" altLang="en-US" sz="3200" kern="0" dirty="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rPr>
              <a:t>Lift heavy items with your legs, not back</a:t>
            </a:r>
            <a:r>
              <a:rPr lang="en-US" altLang="en-US" sz="3200" kern="0" dirty="0" smtClean="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342900" lvl="0" indent="-3429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Char char="•"/>
            </a:pPr>
            <a:r>
              <a:rPr lang="en-US" altLang="en-US" sz="3200" kern="0" dirty="0" smtClean="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rPr>
              <a:t>Watch for trip hazards. </a:t>
            </a:r>
            <a:endParaRPr lang="en-US" altLang="en-US" sz="3200" kern="0" dirty="0">
              <a:solidFill>
                <a:srgbClr val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6682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Box 2"/>
          <p:cNvSpPr txBox="1">
            <a:spLocks noChangeArrowheads="1"/>
          </p:cNvSpPr>
          <p:nvPr/>
        </p:nvSpPr>
        <p:spPr bwMode="auto">
          <a:xfrm>
            <a:off x="2613026" y="6464111"/>
            <a:ext cx="443794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2.11  Checking for hot </a:t>
            </a:r>
            <a:r>
              <a:rPr lang="en-US" altLang="en-US" dirty="0" smtClean="0">
                <a:solidFill>
                  <a:schemeClr val="tx1"/>
                </a:solidFill>
              </a:rPr>
              <a:t>cooling </a:t>
            </a:r>
            <a:r>
              <a:rPr lang="en-US" altLang="en-US" dirty="0">
                <a:solidFill>
                  <a:schemeClr val="tx1"/>
                </a:solidFill>
              </a:rPr>
              <a:t>fans</a:t>
            </a:r>
          </a:p>
        </p:txBody>
      </p:sp>
      <p:pic>
        <p:nvPicPr>
          <p:cNvPr id="266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796815"/>
            <a:ext cx="5523959" cy="3667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676400"/>
            <a:ext cx="769620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800" kern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Hot or hazardous:</a:t>
            </a:r>
          </a:p>
          <a:p>
            <a:pPr marL="1371600" lvl="2" indent="-457200" defTabSz="914400">
              <a:lnSpc>
                <a:spcPct val="100000"/>
              </a:lnSpc>
              <a:spcBef>
                <a:spcPct val="20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800" kern="0" dirty="0" smtClean="0">
                <a:solidFill>
                  <a:srgbClr val="000000"/>
                </a:solidFill>
                <a:latin typeface="Calibri" panose="020F0502020204030204"/>
                <a:cs typeface="+mn-cs"/>
              </a:rPr>
              <a:t>Monitors</a:t>
            </a:r>
            <a:r>
              <a:rPr lang="en-US" altLang="en-US" sz="2800" kern="0" dirty="0">
                <a:solidFill>
                  <a:srgbClr val="000000"/>
                </a:solidFill>
                <a:latin typeface="Calibri" panose="020F0502020204030204"/>
                <a:cs typeface="+mn-cs"/>
              </a:rPr>
              <a:t>, printers, or computers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79208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73" y="1659584"/>
            <a:ext cx="8229600" cy="4525963"/>
          </a:xfrm>
        </p:spPr>
        <p:txBody>
          <a:bodyPr/>
          <a:lstStyle/>
          <a:p>
            <a:r>
              <a:rPr lang="en-US" dirty="0"/>
              <a:t>The basic </a:t>
            </a:r>
            <a:r>
              <a:rPr lang="en-US" dirty="0">
                <a:solidFill>
                  <a:srgbClr val="C00000"/>
                </a:solidFill>
              </a:rPr>
              <a:t>tech </a:t>
            </a:r>
            <a:r>
              <a:rPr lang="en-US" dirty="0" smtClean="0">
                <a:solidFill>
                  <a:srgbClr val="C00000"/>
                </a:solidFill>
              </a:rPr>
              <a:t>toolkit</a:t>
            </a:r>
            <a:r>
              <a:rPr lang="en-US" dirty="0" smtClean="0"/>
              <a:t> </a:t>
            </a:r>
            <a:r>
              <a:rPr lang="en-US" dirty="0"/>
              <a:t>contains a </a:t>
            </a:r>
            <a:r>
              <a:rPr lang="en-US" dirty="0">
                <a:solidFill>
                  <a:srgbClr val="C00000"/>
                </a:solidFill>
              </a:rPr>
              <a:t>Phillips-head screwdriver</a:t>
            </a:r>
            <a:r>
              <a:rPr lang="en-US" dirty="0"/>
              <a:t> and a few other items</a:t>
            </a:r>
          </a:p>
          <a:p>
            <a:r>
              <a:rPr lang="en-US" sz="2800" dirty="0"/>
              <a:t>It’s a </a:t>
            </a:r>
            <a:r>
              <a:rPr lang="en-US" sz="2800" dirty="0" smtClean="0"/>
              <a:t>good </a:t>
            </a:r>
            <a:r>
              <a:rPr lang="en-US" sz="2800" dirty="0"/>
              <a:t>idea to also </a:t>
            </a:r>
            <a:r>
              <a:rPr lang="en-US" sz="2800" dirty="0" smtClean="0"/>
              <a:t>include</a:t>
            </a:r>
            <a:r>
              <a:rPr lang="en-US" sz="2800" dirty="0"/>
              <a:t>:</a:t>
            </a:r>
          </a:p>
          <a:p>
            <a:pPr lvl="1"/>
            <a:r>
              <a:rPr lang="en-US" sz="2400" dirty="0"/>
              <a:t>Magnifying glass</a:t>
            </a:r>
          </a:p>
          <a:p>
            <a:pPr lvl="1"/>
            <a:r>
              <a:rPr lang="en-US" sz="2400" dirty="0"/>
              <a:t>Small flashlight</a:t>
            </a:r>
          </a:p>
          <a:p>
            <a:pPr lvl="1"/>
            <a:r>
              <a:rPr lang="en-US" sz="2400" dirty="0"/>
              <a:t>Plastic </a:t>
            </a:r>
            <a:r>
              <a:rPr lang="en-US" sz="2400" dirty="0" smtClean="0"/>
              <a:t>tweezers</a:t>
            </a:r>
          </a:p>
          <a:p>
            <a:pPr lvl="1"/>
            <a:r>
              <a:rPr lang="en-US" sz="2400" dirty="0" smtClean="0"/>
              <a:t>Small plastic wedge</a:t>
            </a:r>
          </a:p>
          <a:p>
            <a:pPr lvl="1"/>
            <a:endParaRPr lang="en-US" sz="2400" dirty="0"/>
          </a:p>
          <a:p>
            <a:r>
              <a:rPr lang="en-US" sz="2800" b="1" dirty="0" smtClean="0"/>
              <a:t>Any additional su</a:t>
            </a:r>
            <a:r>
              <a:rPr lang="en-US" sz="2800" b="1" dirty="0" smtClean="0"/>
              <a:t>ggestions</a:t>
            </a:r>
            <a:r>
              <a:rPr lang="en-US" sz="2800" b="1" dirty="0" smtClean="0"/>
              <a:t>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38257" y="4495800"/>
            <a:ext cx="1905000" cy="1524000"/>
            <a:chOff x="6705600" y="4114800"/>
            <a:chExt cx="2057400" cy="1730339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600" y="4343400"/>
              <a:ext cx="2057400" cy="15017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086600" y="4114800"/>
              <a:ext cx="1236236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Next </a:t>
              </a:r>
              <a:r>
                <a:rPr lang="en-US" b="1" dirty="0" err="1" smtClean="0">
                  <a:solidFill>
                    <a:schemeClr val="accent6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Slde</a:t>
              </a:r>
              <a:endParaRPr 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77572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00" y="1057527"/>
            <a:ext cx="6868848" cy="5013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2670199" y="6071243"/>
            <a:ext cx="3963649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2.12  Typical technician </a:t>
            </a:r>
            <a:r>
              <a:rPr lang="en-US" altLang="en-US" dirty="0" smtClean="0">
                <a:solidFill>
                  <a:schemeClr val="tx1"/>
                </a:solidFill>
              </a:rPr>
              <a:t>toolkit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943204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3429000" cy="5334000"/>
          </a:xfrm>
        </p:spPr>
        <p:txBody>
          <a:bodyPr/>
          <a:lstStyle/>
          <a:p>
            <a:r>
              <a:rPr lang="en-US" dirty="0"/>
              <a:t>Appearance</a:t>
            </a:r>
          </a:p>
          <a:p>
            <a:pPr lvl="1"/>
            <a:r>
              <a:rPr lang="en-US" dirty="0" smtClean="0"/>
              <a:t>Appropriate </a:t>
            </a:r>
            <a:r>
              <a:rPr lang="en-US" dirty="0"/>
              <a:t>dress</a:t>
            </a:r>
          </a:p>
          <a:p>
            <a:pPr lvl="1"/>
            <a:r>
              <a:rPr lang="en-US" dirty="0" smtClean="0"/>
              <a:t>Hygiene</a:t>
            </a:r>
            <a:endParaRPr lang="en-US" dirty="0"/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16" y="2061465"/>
            <a:ext cx="2252662" cy="339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061465"/>
            <a:ext cx="2251074" cy="343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TextBox 5"/>
          <p:cNvSpPr txBox="1">
            <a:spLocks noChangeArrowheads="1"/>
          </p:cNvSpPr>
          <p:nvPr/>
        </p:nvSpPr>
        <p:spPr bwMode="auto">
          <a:xfrm>
            <a:off x="3919538" y="5483680"/>
            <a:ext cx="2709862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2.1  Casual </a:t>
            </a:r>
          </a:p>
        </p:txBody>
      </p:sp>
      <p:sp>
        <p:nvSpPr>
          <p:cNvPr id="4103" name="TextBox 6"/>
          <p:cNvSpPr txBox="1">
            <a:spLocks noChangeArrowheads="1"/>
          </p:cNvSpPr>
          <p:nvPr/>
        </p:nvSpPr>
        <p:spPr bwMode="auto">
          <a:xfrm>
            <a:off x="6089878" y="5506812"/>
            <a:ext cx="3233737" cy="60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2.2  </a:t>
            </a:r>
            <a:r>
              <a:rPr lang="en-US" altLang="en-US" dirty="0" smtClean="0">
                <a:solidFill>
                  <a:schemeClr val="tx1"/>
                </a:solidFill>
              </a:rPr>
              <a:t>Professional</a:t>
            </a:r>
          </a:p>
          <a:p>
            <a:pPr algn="ctr" eaLnBrk="1" hangingPunct="1"/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48540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883776"/>
            <a:ext cx="3387436" cy="3212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</a:t>
            </a:r>
            <a:r>
              <a:rPr lang="en-US" dirty="0" smtClean="0">
                <a:solidFill>
                  <a:srgbClr val="C00000"/>
                </a:solidFill>
              </a:rPr>
              <a:t>Software</a:t>
            </a:r>
            <a:r>
              <a:rPr lang="en-US" dirty="0" smtClean="0"/>
              <a:t> tools </a:t>
            </a:r>
            <a:r>
              <a:rPr lang="en-US" dirty="0"/>
              <a:t>to </a:t>
            </a:r>
            <a:r>
              <a:rPr lang="en-US" dirty="0" smtClean="0"/>
              <a:t>troubleshooting almost every scenario</a:t>
            </a:r>
            <a:r>
              <a:rPr lang="en-US" dirty="0"/>
              <a:t>.</a:t>
            </a:r>
          </a:p>
          <a:p>
            <a:pPr lvl="1"/>
            <a:r>
              <a:rPr lang="en-US" sz="2400" dirty="0"/>
              <a:t>T</a:t>
            </a:r>
            <a:r>
              <a:rPr lang="en-US" sz="2400" dirty="0" smtClean="0"/>
              <a:t>ools </a:t>
            </a:r>
            <a:r>
              <a:rPr lang="en-US" sz="2400" dirty="0"/>
              <a:t>for scanning for malware (malicious software, such as viruses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Tool for checking </a:t>
            </a:r>
            <a:r>
              <a:rPr lang="en-US" sz="2400" dirty="0"/>
              <a:t>memory, 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sz="2400" dirty="0" smtClean="0"/>
              <a:t>and </a:t>
            </a:r>
            <a:r>
              <a:rPr lang="en-US" sz="2400" dirty="0"/>
              <a:t>other diagnostic scenarios</a:t>
            </a:r>
            <a:r>
              <a:rPr lang="en-US" sz="2400" dirty="0" smtClean="0"/>
              <a:t>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 smtClean="0"/>
              <a:t>Examples?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77936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41"/>
          <a:stretch/>
        </p:blipFill>
        <p:spPr bwMode="auto">
          <a:xfrm>
            <a:off x="1828800" y="1828800"/>
            <a:ext cx="5715000" cy="4124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Tools and safety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75769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457200" y="1295400"/>
            <a:ext cx="82296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650"/>
              </a:spcBef>
              <a:buFont typeface="Verdana" pitchFamily="34" charset="0"/>
              <a:buChar char="•"/>
            </a:pPr>
            <a:endParaRPr lang="en-US" altLang="en-US" sz="2600" b="1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1331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CompTIA </a:t>
            </a:r>
            <a:r>
              <a:rPr lang="en-US" dirty="0"/>
              <a:t>clearly defines their vision of </a:t>
            </a:r>
            <a:r>
              <a:rPr lang="en-US" dirty="0" smtClean="0"/>
              <a:t> </a:t>
            </a:r>
            <a:r>
              <a:rPr lang="en-US" b="1" u="sng" dirty="0" smtClean="0">
                <a:solidFill>
                  <a:srgbClr val="C00000"/>
                </a:solidFill>
              </a:rPr>
              <a:t>Troubleshooting </a:t>
            </a:r>
            <a:r>
              <a:rPr lang="en-US" b="1" u="sng" dirty="0" smtClean="0">
                <a:solidFill>
                  <a:srgbClr val="C00000"/>
                </a:solidFill>
              </a:rPr>
              <a:t>Theory</a:t>
            </a:r>
            <a:r>
              <a:rPr lang="en-US" dirty="0"/>
              <a:t> </a:t>
            </a:r>
            <a:r>
              <a:rPr lang="en-US" dirty="0" smtClean="0"/>
              <a:t>into six logical steps.</a:t>
            </a:r>
          </a:p>
          <a:p>
            <a:endParaRPr lang="en-US" altLang="en-US" sz="1000" dirty="0"/>
          </a:p>
          <a:p>
            <a:r>
              <a:rPr lang="en-US" altLang="en-US" dirty="0" smtClean="0"/>
              <a:t>Troubleshooting </a:t>
            </a:r>
            <a:r>
              <a:rPr lang="en-US" altLang="en-US" dirty="0" smtClean="0"/>
              <a:t>systematically </a:t>
            </a:r>
            <a:r>
              <a:rPr lang="en-US" altLang="en-US" dirty="0" smtClean="0"/>
              <a:t>results in efficient diagnosis and repair:</a:t>
            </a:r>
          </a:p>
          <a:p>
            <a:pPr lvl="1"/>
            <a:r>
              <a:rPr lang="en-US" altLang="en-US" sz="2400" dirty="0" smtClean="0"/>
              <a:t>More accurate diagnosis</a:t>
            </a:r>
          </a:p>
          <a:p>
            <a:pPr lvl="1"/>
            <a:r>
              <a:rPr lang="en-US" altLang="en-US" sz="2400" dirty="0" smtClean="0"/>
              <a:t>Timely diagnosis</a:t>
            </a:r>
          </a:p>
          <a:p>
            <a:pPr lvl="1"/>
            <a:r>
              <a:rPr lang="en-US" altLang="en-US" sz="2400" dirty="0" smtClean="0"/>
              <a:t>Saves money </a:t>
            </a:r>
          </a:p>
          <a:p>
            <a:pPr lvl="1"/>
            <a:r>
              <a:rPr lang="en-US" altLang="en-US" sz="2400" dirty="0" smtClean="0"/>
              <a:t>Reduces down time</a:t>
            </a:r>
          </a:p>
          <a:p>
            <a:pPr lvl="1"/>
            <a:r>
              <a:rPr lang="en-US" altLang="en-US" sz="2400" dirty="0" smtClean="0"/>
              <a:t>Increases proficiency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Troubleshooting Theory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1464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Ask the user about </a:t>
            </a:r>
            <a:endParaRPr lang="en-US" altLang="en-US" dirty="0" smtClean="0"/>
          </a:p>
          <a:p>
            <a:pPr marL="0" indent="0" eaLnBrk="1" hangingPunct="1">
              <a:buNone/>
            </a:pPr>
            <a:r>
              <a:rPr lang="en-US" altLang="en-US" dirty="0" smtClean="0"/>
              <a:t>recent </a:t>
            </a:r>
            <a:r>
              <a:rPr lang="en-US" altLang="en-US" dirty="0"/>
              <a:t>changes </a:t>
            </a:r>
            <a:r>
              <a:rPr lang="en-US" altLang="en-US" dirty="0" smtClean="0"/>
              <a:t>and</a:t>
            </a:r>
          </a:p>
          <a:p>
            <a:pPr marL="0" indent="0" eaLnBrk="1" hangingPunct="1">
              <a:buNone/>
            </a:pPr>
            <a:r>
              <a:rPr lang="en-US" altLang="en-US" dirty="0" smtClean="0"/>
              <a:t>perform </a:t>
            </a:r>
            <a:r>
              <a:rPr lang="en-US" altLang="en-US" dirty="0"/>
              <a:t>backups before </a:t>
            </a:r>
            <a:endParaRPr lang="en-US" altLang="en-US" dirty="0" smtClean="0"/>
          </a:p>
          <a:p>
            <a:pPr marL="0" indent="0" eaLnBrk="1" hangingPunct="1">
              <a:buNone/>
            </a:pPr>
            <a:r>
              <a:rPr lang="en-US" altLang="en-US" dirty="0" smtClean="0"/>
              <a:t>“</a:t>
            </a:r>
            <a:r>
              <a:rPr lang="en-US" altLang="en-US" dirty="0"/>
              <a:t>fixing” anything.</a:t>
            </a:r>
          </a:p>
          <a:p>
            <a:pPr lvl="1" eaLnBrk="1" hangingPunct="1"/>
            <a:r>
              <a:rPr lang="en-US" altLang="en-US" sz="2400" dirty="0"/>
              <a:t>Don’t be accusatory.</a:t>
            </a:r>
          </a:p>
          <a:p>
            <a:pPr lvl="1" eaLnBrk="1" hangingPunct="1"/>
            <a:r>
              <a:rPr lang="en-US" altLang="en-US" sz="2400" dirty="0"/>
              <a:t>Offer to perform a backup </a:t>
            </a:r>
            <a:endParaRPr lang="en-US" altLang="en-US" sz="2400" dirty="0" smtClean="0"/>
          </a:p>
          <a:p>
            <a:pPr marL="457200" lvl="1" indent="0" eaLnBrk="1" hangingPunct="1">
              <a:buNone/>
            </a:pPr>
            <a:r>
              <a:rPr lang="en-US" altLang="en-US" sz="2400" dirty="0" smtClean="0"/>
              <a:t>of </a:t>
            </a:r>
            <a:r>
              <a:rPr lang="en-US" altLang="en-US" sz="2400" dirty="0"/>
              <a:t>all critical </a:t>
            </a:r>
            <a:r>
              <a:rPr lang="en-US" altLang="en-US" sz="2400" dirty="0" smtClean="0"/>
              <a:t>information</a:t>
            </a:r>
            <a:r>
              <a:rPr lang="en-US" altLang="en-US" sz="2400" dirty="0"/>
              <a:t>.</a:t>
            </a:r>
          </a:p>
        </p:txBody>
      </p:sp>
      <p:pic>
        <p:nvPicPr>
          <p:cNvPr id="14340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313710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4800599" y="4853781"/>
            <a:ext cx="350520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r" eaLnBrk="1" hangingPunct="1"/>
            <a:r>
              <a:rPr lang="en-US" altLang="en-US" dirty="0">
                <a:solidFill>
                  <a:schemeClr val="tx1"/>
                </a:solidFill>
              </a:rPr>
              <a:t>Figure 2.13  Tech asking nicely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270872"/>
              </p:ext>
            </p:extLst>
          </p:nvPr>
        </p:nvGraphicFramePr>
        <p:xfrm>
          <a:off x="4648199" y="1676400"/>
          <a:ext cx="1904999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999"/>
              </a:tblGrid>
              <a:tr h="3048000"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endParaRPr lang="en-US" sz="1800" dirty="0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Identify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Establish theory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Resolve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Verify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Document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Troubleshooting Theory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889942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96886"/>
            <a:ext cx="5499100" cy="438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4401" y="1735721"/>
            <a:ext cx="7543800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+mj-lt"/>
              </a:rPr>
              <a:t>Use information gathered to produce a theory.</a:t>
            </a:r>
            <a:endParaRPr lang="en-US" sz="3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Troubleshooting Theory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85116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Don’t </a:t>
            </a:r>
            <a:r>
              <a:rPr lang="en-US" altLang="en-US" dirty="0" smtClean="0"/>
              <a:t>overlook </a:t>
            </a:r>
            <a:r>
              <a:rPr lang="en-US" altLang="en-US" dirty="0"/>
              <a:t>obvious solutions; apply your knowledge of the </a:t>
            </a:r>
            <a:r>
              <a:rPr lang="en-US" altLang="en-US" dirty="0">
                <a:solidFill>
                  <a:srgbClr val="C00000"/>
                </a:solidFill>
              </a:rPr>
              <a:t>computing </a:t>
            </a:r>
            <a:r>
              <a:rPr lang="en-US" altLang="en-US" dirty="0" smtClean="0">
                <a:solidFill>
                  <a:srgbClr val="C00000"/>
                </a:solidFill>
              </a:rPr>
              <a:t>process</a:t>
            </a:r>
            <a:endParaRPr lang="en-US" altLang="en-US" dirty="0">
              <a:solidFill>
                <a:srgbClr val="C0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5600"/>
            <a:ext cx="9144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Troubleshooting Theory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36095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2057400" cy="214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914400" y="1828800"/>
            <a:ext cx="7467600" cy="4525963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Test the theory </a:t>
            </a:r>
            <a:r>
              <a:rPr lang="en-US" altLang="en-US" dirty="0"/>
              <a:t>to see if it fixes the problem</a:t>
            </a:r>
            <a:r>
              <a:rPr lang="en-US" altLang="en-US" dirty="0" smtClean="0"/>
              <a:t>.</a:t>
            </a:r>
          </a:p>
          <a:p>
            <a:pPr eaLnBrk="1" hangingPunct="1"/>
            <a:endParaRPr lang="en-US" altLang="en-US" sz="1000" dirty="0" smtClean="0"/>
          </a:p>
          <a:p>
            <a:pPr eaLnBrk="1" hangingPunct="1"/>
            <a:endParaRPr lang="en-US" altLang="en-US" sz="1000" dirty="0"/>
          </a:p>
          <a:p>
            <a:pPr eaLnBrk="1" hangingPunct="1"/>
            <a:endParaRPr lang="en-US" altLang="en-US" sz="1000" dirty="0" smtClean="0"/>
          </a:p>
          <a:p>
            <a:pPr eaLnBrk="1" hangingPunct="1"/>
            <a:endParaRPr lang="en-US" altLang="en-US" sz="1000" dirty="0"/>
          </a:p>
          <a:p>
            <a:pPr eaLnBrk="1" hangingPunct="1"/>
            <a:endParaRPr lang="en-US" altLang="en-US" sz="1000" dirty="0" smtClean="0"/>
          </a:p>
          <a:p>
            <a:pPr eaLnBrk="1" hangingPunct="1"/>
            <a:endParaRPr lang="en-US" altLang="en-US" sz="1000" dirty="0"/>
          </a:p>
          <a:p>
            <a:pPr eaLnBrk="1" hangingPunct="1"/>
            <a:endParaRPr lang="en-US" altLang="en-US" sz="1000" dirty="0" smtClean="0"/>
          </a:p>
          <a:p>
            <a:pPr eaLnBrk="1" hangingPunct="1"/>
            <a:endParaRPr lang="en-US" altLang="en-US" sz="1000" dirty="0"/>
          </a:p>
          <a:p>
            <a:pPr eaLnBrk="1" hangingPunct="1"/>
            <a:endParaRPr lang="en-US" altLang="en-US" sz="1000" dirty="0" smtClean="0"/>
          </a:p>
          <a:p>
            <a:pPr eaLnBrk="1" hangingPunct="1"/>
            <a:endParaRPr lang="en-US" altLang="en-US" sz="1000" dirty="0"/>
          </a:p>
          <a:p>
            <a:pPr lvl="1" eaLnBrk="1" hangingPunct="1"/>
            <a:r>
              <a:rPr lang="en-US" altLang="en-US" dirty="0"/>
              <a:t>Testing will verify that something is broken.</a:t>
            </a:r>
          </a:p>
          <a:p>
            <a:pPr lvl="1" eaLnBrk="1" hangingPunct="1"/>
            <a:r>
              <a:rPr lang="en-US" altLang="en-US" dirty="0">
                <a:solidFill>
                  <a:srgbClr val="C00000"/>
                </a:solidFill>
              </a:rPr>
              <a:t>If a theory is not confirmed, develop a new theory.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619161"/>
              </p:ext>
            </p:extLst>
          </p:nvPr>
        </p:nvGraphicFramePr>
        <p:xfrm>
          <a:off x="5105400" y="2522566"/>
          <a:ext cx="21336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</a:tblGrid>
              <a:tr h="1752600"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Identify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Establish theory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Resolve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Verify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Document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Troubleshooting Theory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100086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Once you’ve identified the cause, determine how you can </a:t>
            </a:r>
            <a:r>
              <a:rPr lang="en-US" altLang="en-US" dirty="0" smtClean="0"/>
              <a:t>implement </a:t>
            </a:r>
            <a:r>
              <a:rPr lang="en-US" altLang="en-US" dirty="0"/>
              <a:t>corrective actions.</a:t>
            </a:r>
          </a:p>
          <a:p>
            <a:r>
              <a:rPr lang="en-US" altLang="en-US" dirty="0"/>
              <a:t>If it’s beyond your skills, </a:t>
            </a:r>
            <a:r>
              <a:rPr lang="en-US" altLang="en-US" dirty="0">
                <a:solidFill>
                  <a:srgbClr val="C00000"/>
                </a:solidFill>
              </a:rPr>
              <a:t>escalate</a:t>
            </a:r>
            <a:r>
              <a:rPr lang="en-US" altLang="en-US" dirty="0"/>
              <a:t> the problem.</a:t>
            </a:r>
          </a:p>
          <a:p>
            <a:pPr lvl="1"/>
            <a:r>
              <a:rPr lang="en-US" altLang="en-US" sz="2400" dirty="0"/>
              <a:t>Don’t be afraid to ask for help.</a:t>
            </a:r>
          </a:p>
        </p:txBody>
      </p:sp>
      <p:pic>
        <p:nvPicPr>
          <p:cNvPr id="1843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894" y="3753978"/>
            <a:ext cx="3803128" cy="269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6"/>
          <p:cNvSpPr txBox="1">
            <a:spLocks noChangeArrowheads="1"/>
          </p:cNvSpPr>
          <p:nvPr/>
        </p:nvSpPr>
        <p:spPr bwMode="auto">
          <a:xfrm>
            <a:off x="1828800" y="6521695"/>
            <a:ext cx="5789246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algn="ctr" eaLnBrk="1" hangingPunct="1"/>
            <a:r>
              <a:rPr lang="en-US" altLang="en-US" dirty="0">
                <a:solidFill>
                  <a:schemeClr val="tx1"/>
                </a:solidFill>
              </a:rPr>
              <a:t>Figure 2.15  </a:t>
            </a:r>
            <a:r>
              <a:rPr lang="en-US" altLang="en-US" dirty="0" smtClean="0">
                <a:solidFill>
                  <a:schemeClr val="tx1"/>
                </a:solidFill>
              </a:rPr>
              <a:t>It’s OK to asks for help.</a:t>
            </a:r>
            <a:endParaRPr lang="en-US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84607"/>
              </p:ext>
            </p:extLst>
          </p:nvPr>
        </p:nvGraphicFramePr>
        <p:xfrm>
          <a:off x="1851011" y="3775749"/>
          <a:ext cx="2592387" cy="271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387"/>
              </a:tblGrid>
              <a:tr h="2713311"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Identify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Establish theory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Test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Resolve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Verify</a:t>
                      </a:r>
                    </a:p>
                    <a:p>
                      <a:pPr algn="ctr"/>
                      <a:r>
                        <a:rPr lang="en-US" sz="1800" dirty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Document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Troubleshooting Theory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651756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</a:rPr>
              <a:t>Verify</a:t>
            </a:r>
            <a:r>
              <a:rPr lang="en-US" altLang="en-US" dirty="0"/>
              <a:t> full </a:t>
            </a:r>
            <a:r>
              <a:rPr lang="en-US" altLang="en-US" dirty="0" smtClean="0"/>
              <a:t>system functionality</a:t>
            </a:r>
            <a:r>
              <a:rPr lang="en-US" altLang="en-US" dirty="0" smtClean="0"/>
              <a:t>.</a:t>
            </a:r>
          </a:p>
          <a:p>
            <a:endParaRPr lang="en-US" altLang="en-US" sz="1000" dirty="0"/>
          </a:p>
          <a:p>
            <a:pPr lvl="1"/>
            <a:r>
              <a:rPr lang="en-US" altLang="en-US" dirty="0"/>
              <a:t>Watch the customer use the system for a few minutes</a:t>
            </a:r>
            <a:r>
              <a:rPr lang="en-US" altLang="en-US" dirty="0" smtClean="0"/>
              <a:t>.</a:t>
            </a:r>
          </a:p>
          <a:p>
            <a:pPr lvl="1"/>
            <a:endParaRPr lang="en-US" altLang="en-US" sz="1000" dirty="0"/>
          </a:p>
          <a:p>
            <a:r>
              <a:rPr lang="en-US" altLang="en-US" sz="2800" dirty="0" smtClean="0"/>
              <a:t>As a </a:t>
            </a:r>
            <a:r>
              <a:rPr lang="en-US" altLang="en-US" sz="2800" dirty="0" smtClean="0">
                <a:solidFill>
                  <a:srgbClr val="C00000"/>
                </a:solidFill>
              </a:rPr>
              <a:t>LAST action</a:t>
            </a:r>
            <a:r>
              <a:rPr lang="en-US" altLang="en-US" sz="2800" dirty="0" smtClean="0"/>
              <a:t>, </a:t>
            </a:r>
          </a:p>
          <a:p>
            <a:pPr marL="0" indent="0">
              <a:buNone/>
            </a:pPr>
            <a:r>
              <a:rPr lang="en-US" altLang="en-US" sz="2800" dirty="0" smtClean="0"/>
              <a:t>educate </a:t>
            </a:r>
            <a:r>
              <a:rPr lang="en-US" altLang="en-US" sz="2800" dirty="0"/>
              <a:t>the </a:t>
            </a:r>
            <a:r>
              <a:rPr lang="en-US" altLang="en-US" sz="2800" dirty="0" smtClean="0"/>
              <a:t>customer </a:t>
            </a:r>
          </a:p>
          <a:p>
            <a:pPr marL="0" indent="0">
              <a:buNone/>
            </a:pPr>
            <a:r>
              <a:rPr lang="en-US" altLang="en-US" sz="2800" dirty="0" smtClean="0"/>
              <a:t>on how </a:t>
            </a:r>
            <a:r>
              <a:rPr lang="en-US" altLang="en-US" sz="2800" dirty="0"/>
              <a:t>to avoid </a:t>
            </a:r>
            <a:r>
              <a:rPr lang="en-US" altLang="en-US" sz="2800" dirty="0" smtClean="0"/>
              <a:t>this </a:t>
            </a:r>
          </a:p>
          <a:p>
            <a:pPr marL="0" indent="0">
              <a:buNone/>
            </a:pPr>
            <a:r>
              <a:rPr lang="en-US" altLang="en-US" sz="2800" dirty="0" smtClean="0"/>
              <a:t>problem.</a:t>
            </a:r>
            <a:endParaRPr lang="en-US" altLang="en-US" sz="28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657" y="2971800"/>
            <a:ext cx="4548187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Troubleshooting Theory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164364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last step is to </a:t>
            </a:r>
            <a:r>
              <a:rPr lang="en-US" altLang="en-US" dirty="0">
                <a:solidFill>
                  <a:srgbClr val="C00000"/>
                </a:solidFill>
              </a:rPr>
              <a:t>document</a:t>
            </a:r>
            <a:r>
              <a:rPr lang="en-US" altLang="en-US" dirty="0" smtClean="0"/>
              <a:t>.</a:t>
            </a:r>
          </a:p>
          <a:p>
            <a:r>
              <a:rPr lang="en-US" altLang="en-US" dirty="0"/>
              <a:t>An </a:t>
            </a:r>
            <a:r>
              <a:rPr lang="en-US" altLang="en-US" dirty="0">
                <a:solidFill>
                  <a:srgbClr val="C00000"/>
                </a:solidFill>
              </a:rPr>
              <a:t>incident report </a:t>
            </a:r>
            <a:r>
              <a:rPr lang="en-US" altLang="en-US" dirty="0"/>
              <a:t>for an </a:t>
            </a:r>
            <a:br>
              <a:rPr lang="en-US" altLang="en-US" dirty="0"/>
            </a:br>
            <a:r>
              <a:rPr lang="en-US" altLang="en-US" dirty="0"/>
              <a:t>accident provides  details of </a:t>
            </a:r>
            <a:br>
              <a:rPr lang="en-US" altLang="en-US" dirty="0"/>
            </a:br>
            <a:r>
              <a:rPr lang="en-US" altLang="en-US" dirty="0"/>
              <a:t>what happened and where it </a:t>
            </a:r>
            <a:br>
              <a:rPr lang="en-US" altLang="en-US" dirty="0"/>
            </a:br>
            <a:r>
              <a:rPr lang="en-US" altLang="en-US" dirty="0"/>
              <a:t>happened.</a:t>
            </a:r>
          </a:p>
          <a:p>
            <a:pPr marL="0" indent="0">
              <a:buNone/>
            </a:pPr>
            <a:endParaRPr lang="en-US" altLang="en-US" sz="1000" dirty="0"/>
          </a:p>
          <a:p>
            <a:pPr lvl="1"/>
            <a:r>
              <a:rPr lang="en-US" altLang="en-US" sz="2400" dirty="0"/>
              <a:t>Allows you to track a machine’s </a:t>
            </a:r>
            <a:br>
              <a:rPr lang="en-US" altLang="en-US" sz="2400" dirty="0"/>
            </a:br>
            <a:r>
              <a:rPr lang="en-US" altLang="en-US" sz="2400" dirty="0"/>
              <a:t>history, enabling long-term </a:t>
            </a:r>
            <a:br>
              <a:rPr lang="en-US" altLang="en-US" sz="2400" dirty="0"/>
            </a:br>
            <a:r>
              <a:rPr lang="en-US" altLang="en-US" sz="2400" dirty="0"/>
              <a:t>decisions.</a:t>
            </a:r>
          </a:p>
          <a:p>
            <a:pPr lvl="1"/>
            <a:r>
              <a:rPr lang="en-US" altLang="en-US" sz="2400" dirty="0"/>
              <a:t>Also helps fellow technicians if </a:t>
            </a:r>
            <a:br>
              <a:rPr lang="en-US" altLang="en-US" sz="2400" dirty="0"/>
            </a:br>
            <a:r>
              <a:rPr lang="en-US" altLang="en-US" sz="2400" dirty="0"/>
              <a:t>they have  to follow up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75757"/>
            <a:ext cx="3260271" cy="4204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Troubleshooting Theory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76245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229600" cy="4525963"/>
          </a:xfrm>
        </p:spPr>
        <p:txBody>
          <a:bodyPr/>
          <a:lstStyle/>
          <a:p>
            <a:r>
              <a:rPr lang="en-US" altLang="en-US" dirty="0"/>
              <a:t>Honesty/integrity</a:t>
            </a:r>
          </a:p>
          <a:p>
            <a:pPr lvl="2"/>
            <a:r>
              <a:rPr lang="en-US" altLang="en-US" dirty="0" smtClean="0">
                <a:solidFill>
                  <a:srgbClr val="C00000"/>
                </a:solidFill>
              </a:rPr>
              <a:t>Honesty</a:t>
            </a:r>
            <a:r>
              <a:rPr lang="en-US" altLang="en-US" dirty="0" smtClean="0"/>
              <a:t> </a:t>
            </a:r>
            <a:r>
              <a:rPr lang="en-US" altLang="en-US" dirty="0"/>
              <a:t>is telling the truth.</a:t>
            </a:r>
          </a:p>
          <a:p>
            <a:pPr lvl="2"/>
            <a:r>
              <a:rPr lang="en-US" altLang="en-US" dirty="0">
                <a:solidFill>
                  <a:srgbClr val="C00000"/>
                </a:solidFill>
              </a:rPr>
              <a:t>Integrity</a:t>
            </a:r>
            <a:r>
              <a:rPr lang="en-US" altLang="en-US" dirty="0"/>
              <a:t> means doing the right thing</a:t>
            </a:r>
            <a:r>
              <a:rPr lang="en-US" altLang="en-US" dirty="0" smtClean="0"/>
              <a:t>.</a:t>
            </a:r>
          </a:p>
          <a:p>
            <a:pPr marL="914400" lvl="2" indent="0">
              <a:buNone/>
            </a:pPr>
            <a:endParaRPr lang="en-US" altLang="en-US" dirty="0"/>
          </a:p>
          <a:p>
            <a:r>
              <a:rPr lang="en-US" altLang="en-US" dirty="0"/>
              <a:t>Customer vs. in-house user</a:t>
            </a:r>
          </a:p>
          <a:p>
            <a:pPr lvl="2"/>
            <a:r>
              <a:rPr lang="en-US" altLang="en-US" dirty="0"/>
              <a:t>Different standards apply to </a:t>
            </a:r>
            <a:r>
              <a:rPr lang="en-US" altLang="en-US" dirty="0" smtClean="0"/>
              <a:t>each, customers may fall under company policies while in-house users do not.</a:t>
            </a:r>
            <a:endParaRPr lang="en-US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7173487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17934"/>
              </p:ext>
            </p:extLst>
          </p:nvPr>
        </p:nvGraphicFramePr>
        <p:xfrm>
          <a:off x="838200" y="3048000"/>
          <a:ext cx="7848600" cy="2890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4300"/>
                <a:gridCol w="3924300"/>
              </a:tblGrid>
              <a:tr h="506186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1.IDENTIFY THE PROBLEM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00000"/>
                          </a:solidFill>
                        </a:rPr>
                        <a:t>IS</a:t>
                      </a:r>
                      <a:endParaRPr lang="en-US" sz="2400" b="1" dirty="0">
                        <a:solidFill>
                          <a:srgbClr val="8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81214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2.ESTABLISH A THEORY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00000"/>
                          </a:solidFill>
                        </a:rPr>
                        <a:t>EVERY</a:t>
                      </a:r>
                      <a:endParaRPr lang="en-US" sz="2400" b="1" dirty="0">
                        <a:solidFill>
                          <a:srgbClr val="8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81214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3.TEST YOUR THEORY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00000"/>
                          </a:solidFill>
                        </a:rPr>
                        <a:t>T</a:t>
                      </a:r>
                      <a:endParaRPr lang="en-US" sz="2400" b="1" dirty="0">
                        <a:solidFill>
                          <a:srgbClr val="8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06186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4.RESOLVE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 THE PROBLEM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00000"/>
                          </a:solidFill>
                        </a:rPr>
                        <a:t>REX</a:t>
                      </a:r>
                      <a:endParaRPr lang="en-US" sz="2400" b="1" dirty="0">
                        <a:solidFill>
                          <a:srgbClr val="8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506186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5.VERIFY</a:t>
                      </a:r>
                      <a:r>
                        <a:rPr lang="en-US" sz="2400" b="1" baseline="0" dirty="0" smtClean="0">
                          <a:solidFill>
                            <a:schemeClr val="tx1"/>
                          </a:solidFill>
                        </a:rPr>
                        <a:t>/VALIDATE THE FIX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00000"/>
                          </a:solidFill>
                        </a:rPr>
                        <a:t>VERY </a:t>
                      </a:r>
                      <a:endParaRPr lang="en-US" sz="2400" b="1" dirty="0">
                        <a:solidFill>
                          <a:srgbClr val="8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281214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6.DOCUMENT 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00000"/>
                          </a:solidFill>
                        </a:rPr>
                        <a:t>DANGEROUS</a:t>
                      </a:r>
                      <a:endParaRPr lang="en-US" sz="2400" b="1" dirty="0">
                        <a:solidFill>
                          <a:srgbClr val="8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971800" y="2389808"/>
            <a:ext cx="6705600" cy="43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AID NEUMONIC </a:t>
            </a:r>
            <a:endParaRPr lang="en-US" sz="2400" b="1" i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Troubleshooting Theory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051011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7" y="2362200"/>
            <a:ext cx="343852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2057400"/>
            <a:ext cx="7620000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So, What are the six Trouble Shooting Steps?</a:t>
            </a:r>
            <a:endParaRPr lang="en-US" sz="3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5558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3009900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defTabSz="91440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3600" dirty="0">
              <a:solidFill>
                <a:srgbClr val="000000"/>
              </a:solidFill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44450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eaLnBrk="0" hangingPunct="0">
              <a:lnSpc>
                <a:spcPct val="100000"/>
              </a:lnSpc>
              <a:buClrTx/>
              <a:buSzTx/>
              <a:buFontTx/>
              <a:buNone/>
            </a:pPr>
            <a:endParaRPr lang="en-US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524000" y="1820863"/>
            <a:ext cx="2286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>
              <a:lnSpc>
                <a:spcPct val="100000"/>
              </a:lnSpc>
              <a:buClrTx/>
              <a:buSzTx/>
              <a:buFontTx/>
              <a:buNone/>
            </a:pPr>
            <a:endParaRPr lang="en-US" sz="1000">
              <a:solidFill>
                <a:srgbClr val="000000"/>
              </a:solidFill>
              <a:latin typeface="Arial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762000" y="1788206"/>
            <a:ext cx="7620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1313" indent="-341313" algn="l" defTabSz="457200" rtl="0" eaLnBrk="0" fontAlgn="base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defRPr sz="3200" b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1363" indent="-284163" algn="l" defTabSz="457200" rtl="0" eaLnBrk="0" fontAlgn="base" hangingPunct="0">
              <a:lnSpc>
                <a:spcPct val="101000"/>
              </a:lnSpc>
              <a:spcBef>
                <a:spcPts val="550"/>
              </a:spcBef>
              <a:spcAft>
                <a:spcPct val="0"/>
              </a:spcAft>
              <a:buClr>
                <a:srgbClr val="006600"/>
              </a:buClr>
              <a:buSzPct val="85000"/>
              <a:buFont typeface="Verdana" pitchFamily="34" charset="0"/>
              <a:buChar char="–"/>
              <a:defRPr sz="2800">
                <a:solidFill>
                  <a:srgbClr val="0066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663300"/>
              </a:buClr>
              <a:buSzPct val="85000"/>
              <a:buFont typeface="Verdana" pitchFamily="34" charset="0"/>
              <a:buChar char="•"/>
              <a:defRPr sz="2400">
                <a:solidFill>
                  <a:srgbClr val="6633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457200" rtl="0" eaLnBrk="0" fontAlgn="base" hangingPunct="0">
              <a:lnSpc>
                <a:spcPct val="101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Verdana" pitchFamily="34" charset="0"/>
              <a:buChar char="–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457200" rtl="0" eaLnBrk="0" fontAlgn="base" hangingPunct="0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6pPr>
            <a:lvl7pPr marL="29718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7pPr>
            <a:lvl8pPr marL="34290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8pPr>
            <a:lvl9pPr marL="3886200" indent="-228600" algn="l" defTabSz="457200" rtl="0" fontAlgn="base">
              <a:lnSpc>
                <a:spcPct val="9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2000">
                <a:solidFill>
                  <a:srgbClr val="000000"/>
                </a:solidFill>
                <a:latin typeface="Arial" charset="0"/>
                <a:ea typeface="+mn-ea"/>
              </a:defRPr>
            </a:lvl9pPr>
          </a:lstStyle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r>
              <a:rPr kumimoji="0" lang="en-GB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MS Gothic"/>
              </a:rPr>
              <a:t>Path of the PC Tech</a:t>
            </a: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endParaRPr lang="en-GB" sz="1000" kern="0" dirty="0">
              <a:ea typeface="MS Gothic"/>
            </a:endParaRP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r>
              <a:rPr lang="en-GB" kern="0" dirty="0" smtClean="0">
                <a:solidFill>
                  <a:schemeClr val="tx1"/>
                </a:solidFill>
                <a:ea typeface="MS Gothic"/>
              </a:rPr>
              <a:t>Customer Interaction</a:t>
            </a: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MS Gothic"/>
            </a:endParaRP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r>
              <a:rPr lang="en-GB" kern="0" dirty="0" smtClean="0">
                <a:solidFill>
                  <a:schemeClr val="tx1"/>
                </a:solidFill>
                <a:ea typeface="MS Gothic"/>
              </a:rPr>
              <a:t>Tools and safety</a:t>
            </a: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MS Gothic"/>
            </a:endParaRPr>
          </a:p>
          <a:p>
            <a:pPr marL="341313" marR="0" lvl="0" indent="-341313" algn="l" defTabSz="457200" rtl="0" eaLnBrk="0" fontAlgn="base" latinLnBrk="0" hangingPunct="0">
              <a:lnSpc>
                <a:spcPct val="101000"/>
              </a:lnSpc>
              <a:spcBef>
                <a:spcPts val="650"/>
              </a:spcBef>
              <a:spcAft>
                <a:spcPct val="0"/>
              </a:spcAft>
              <a:buClr>
                <a:srgbClr val="000000"/>
              </a:buClr>
              <a:buSzPct val="85000"/>
              <a:buFont typeface="Verdana" pitchFamily="34" charset="0"/>
              <a:buChar char="•"/>
              <a:tabLst/>
              <a:defRPr/>
            </a:pPr>
            <a:r>
              <a:rPr lang="en-GB" kern="0" dirty="0" smtClean="0">
                <a:solidFill>
                  <a:schemeClr val="tx1"/>
                </a:solidFill>
                <a:ea typeface="MS Gothic"/>
              </a:rPr>
              <a:t>Troubleshooting theory</a:t>
            </a:r>
            <a:endParaRPr kumimoji="0" lang="en-GB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MS Gothic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Summary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8833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331589" cy="475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3668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38701" y="1752600"/>
            <a:ext cx="8300357" cy="5334000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en-US" dirty="0"/>
              <a:t>Follow the </a:t>
            </a:r>
            <a:r>
              <a:rPr lang="en-US" altLang="en-US" dirty="0">
                <a:solidFill>
                  <a:srgbClr val="C00000"/>
                </a:solidFill>
              </a:rPr>
              <a:t>Ethic of Reciprocity </a:t>
            </a:r>
            <a:r>
              <a:rPr lang="en-US" altLang="en-US" dirty="0" smtClean="0"/>
              <a:t>(</a:t>
            </a:r>
            <a:r>
              <a:rPr lang="en-US" altLang="en-US" dirty="0"/>
              <a:t>Golden Rule or “don’t do </a:t>
            </a:r>
            <a:r>
              <a:rPr lang="en-US" altLang="en-US" dirty="0" smtClean="0"/>
              <a:t>anything </a:t>
            </a:r>
            <a:r>
              <a:rPr lang="en-US" altLang="en-US" dirty="0"/>
              <a:t>that you </a:t>
            </a:r>
            <a:r>
              <a:rPr lang="en-US" altLang="en-US" dirty="0" smtClean="0"/>
              <a:t>wouldn’t want done </a:t>
            </a:r>
            <a:r>
              <a:rPr lang="en-US" altLang="en-US" dirty="0"/>
              <a:t>to you</a:t>
            </a:r>
            <a:r>
              <a:rPr lang="en-US" altLang="en-US" dirty="0" smtClean="0"/>
              <a:t>”)</a:t>
            </a:r>
          </a:p>
          <a:p>
            <a:pPr marL="0" lvl="1" indent="0">
              <a:buNone/>
            </a:pPr>
            <a:endParaRPr lang="en-US" altLang="en-US" dirty="0"/>
          </a:p>
          <a:p>
            <a:pPr lvl="1"/>
            <a:r>
              <a:rPr lang="en-US" altLang="en-US" sz="2400" dirty="0" smtClean="0"/>
              <a:t>Avoid </a:t>
            </a:r>
            <a:r>
              <a:rPr lang="en-US" altLang="en-US" sz="2400" dirty="0"/>
              <a:t>prying into users’ </a:t>
            </a:r>
            <a:endParaRPr lang="en-US" altLang="en-US" sz="2400" dirty="0" smtClean="0"/>
          </a:p>
          <a:p>
            <a:pPr marL="457200" lvl="1" indent="0">
              <a:buNone/>
            </a:pPr>
            <a:r>
              <a:rPr lang="en-US" altLang="en-US" sz="2400" dirty="0" smtClean="0"/>
              <a:t>personal </a:t>
            </a:r>
            <a:r>
              <a:rPr lang="en-US" altLang="en-US" sz="2400" dirty="0"/>
              <a:t>files</a:t>
            </a:r>
          </a:p>
          <a:p>
            <a:pPr lvl="1"/>
            <a:r>
              <a:rPr lang="en-US" altLang="en-US" sz="2400" dirty="0"/>
              <a:t>Avoid learning </a:t>
            </a:r>
            <a:r>
              <a:rPr lang="en-US" altLang="en-US" sz="2400" dirty="0" smtClean="0">
                <a:solidFill>
                  <a:srgbClr val="C00000"/>
                </a:solidFill>
              </a:rPr>
              <a:t>passwords </a:t>
            </a:r>
            <a:endParaRPr lang="en-US" altLang="en-US" sz="2400" dirty="0">
              <a:solidFill>
                <a:srgbClr val="C00000"/>
              </a:solidFill>
            </a:endParaRPr>
          </a:p>
          <a:p>
            <a:pPr lvl="2"/>
            <a:r>
              <a:rPr lang="en-US" altLang="en-US" sz="2000" dirty="0" smtClean="0"/>
              <a:t>Possibly ask </a:t>
            </a:r>
            <a:r>
              <a:rPr lang="en-US" altLang="en-US" sz="2000" dirty="0"/>
              <a:t>the user </a:t>
            </a:r>
            <a:r>
              <a:rPr lang="en-US" altLang="en-US" sz="2000" dirty="0" smtClean="0"/>
              <a:t>to change a </a:t>
            </a:r>
          </a:p>
          <a:p>
            <a:pPr marL="914400" lvl="2" indent="0">
              <a:buNone/>
            </a:pPr>
            <a:r>
              <a:rPr lang="en-US" altLang="en-US" sz="2000" dirty="0" smtClean="0"/>
              <a:t>password </a:t>
            </a:r>
            <a:r>
              <a:rPr lang="en-US" altLang="en-US" sz="2000" dirty="0"/>
              <a:t>before </a:t>
            </a:r>
            <a:r>
              <a:rPr lang="en-US" altLang="en-US" sz="2000" dirty="0" smtClean="0"/>
              <a:t>you </a:t>
            </a:r>
            <a:r>
              <a:rPr lang="en-US" altLang="en-US" sz="2000" dirty="0"/>
              <a:t>leave</a:t>
            </a:r>
          </a:p>
          <a:p>
            <a:pPr lvl="1"/>
            <a:r>
              <a:rPr lang="en-US" altLang="en-US" sz="2400" dirty="0" smtClean="0"/>
              <a:t>Always ask for permission</a:t>
            </a:r>
            <a:endParaRPr lang="en-US" altLang="en-US" sz="2400" dirty="0"/>
          </a:p>
        </p:txBody>
      </p:sp>
      <p:pic>
        <p:nvPicPr>
          <p:cNvPr id="614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370" y="2835918"/>
            <a:ext cx="3354688" cy="2650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Box 4"/>
          <p:cNvSpPr txBox="1">
            <a:spLocks noChangeArrowheads="1"/>
          </p:cNvSpPr>
          <p:nvPr/>
        </p:nvSpPr>
        <p:spPr bwMode="auto">
          <a:xfrm>
            <a:off x="5945284" y="5486400"/>
            <a:ext cx="2698175" cy="34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1pPr>
            <a:lvl2pPr marL="742950" indent="-28575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2pPr>
            <a:lvl3pPr marL="11430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3pPr>
            <a:lvl4pPr marL="16002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4pPr>
            <a:lvl5pPr marL="2057400" indent="-228600" eaLnBrk="0" hangingPunct="0"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>
                <a:solidFill>
                  <a:schemeClr val="bg1"/>
                </a:solidFill>
                <a:latin typeface="Arial" charset="0"/>
                <a:ea typeface="MS Gothic" pitchFamily="49" charset="-128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Figure 2.3  Don’t do this!</a:t>
            </a:r>
          </a:p>
        </p:txBody>
      </p:sp>
      <p:sp>
        <p:nvSpPr>
          <p:cNvPr id="7" name="Rectangle 6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72265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229600" cy="4525963"/>
          </a:xfrm>
        </p:spPr>
        <p:txBody>
          <a:bodyPr/>
          <a:lstStyle/>
          <a:p>
            <a:r>
              <a:rPr lang="en-US" altLang="en-US" dirty="0" smtClean="0"/>
              <a:t>Dependability/responsibility</a:t>
            </a:r>
          </a:p>
          <a:p>
            <a:pPr marL="0" indent="0">
              <a:buNone/>
            </a:pPr>
            <a:endParaRPr lang="en-US" altLang="en-US" sz="1000" dirty="0"/>
          </a:p>
          <a:p>
            <a:pPr lvl="1"/>
            <a:r>
              <a:rPr lang="en-US" altLang="en-US" sz="2400" dirty="0"/>
              <a:t>What’s the difference?</a:t>
            </a:r>
          </a:p>
          <a:p>
            <a:pPr lvl="2"/>
            <a:r>
              <a:rPr lang="en-US" altLang="en-US" sz="2000" dirty="0"/>
              <a:t>A responsible person is answerable for the acts he or she does.</a:t>
            </a:r>
          </a:p>
          <a:p>
            <a:pPr lvl="2"/>
            <a:r>
              <a:rPr lang="en-US" altLang="en-US" sz="2000" dirty="0"/>
              <a:t>A dependable person can be counted on to perform those acts</a:t>
            </a:r>
            <a:r>
              <a:rPr lang="en-US" altLang="en-US" sz="2000" dirty="0" smtClean="0"/>
              <a:t>.</a:t>
            </a:r>
          </a:p>
          <a:p>
            <a:pPr lvl="2"/>
            <a:endParaRPr lang="en-US" altLang="en-US" sz="1000" dirty="0"/>
          </a:p>
          <a:p>
            <a:pPr lvl="1"/>
            <a:r>
              <a:rPr lang="en-US" altLang="en-US" sz="2400" dirty="0">
                <a:solidFill>
                  <a:srgbClr val="C00000"/>
                </a:solidFill>
              </a:rPr>
              <a:t>Take responsibility for your actions</a:t>
            </a:r>
            <a:r>
              <a:rPr lang="en-US" altLang="en-US" sz="2400" dirty="0" smtClean="0"/>
              <a:t>. For instance:</a:t>
            </a:r>
          </a:p>
          <a:p>
            <a:pPr lvl="2"/>
            <a:r>
              <a:rPr lang="en-US" altLang="en-US" sz="2000" dirty="0"/>
              <a:t> </a:t>
            </a:r>
            <a:r>
              <a:rPr lang="en-US" altLang="en-US" sz="2000" dirty="0" smtClean="0"/>
              <a:t>Make </a:t>
            </a:r>
            <a:r>
              <a:rPr lang="en-US" altLang="en-US" sz="2000" dirty="0"/>
              <a:t>sure there’s a dependable backup of any system before you start to work</a:t>
            </a:r>
            <a:r>
              <a:rPr lang="en-US" altLang="en-US" sz="2000" dirty="0" smtClean="0"/>
              <a:t>.</a:t>
            </a:r>
          </a:p>
          <a:p>
            <a:pPr lvl="2"/>
            <a:r>
              <a:rPr lang="en-US" altLang="en-US" sz="2000" dirty="0" smtClean="0"/>
              <a:t>Ensure you have customer or company permission </a:t>
            </a:r>
          </a:p>
          <a:p>
            <a:pPr lvl="2"/>
            <a:r>
              <a:rPr lang="en-US" altLang="en-US" sz="2000" dirty="0" smtClean="0"/>
              <a:t>Be familiar with applicable policies and restrictions</a:t>
            </a:r>
            <a:endParaRPr lang="en-US" alt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4541605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69924" y="1676400"/>
            <a:ext cx="8229600" cy="4525963"/>
          </a:xfrm>
        </p:spPr>
        <p:txBody>
          <a:bodyPr/>
          <a:lstStyle/>
          <a:p>
            <a:r>
              <a:rPr lang="en-US" altLang="en-US" dirty="0"/>
              <a:t>Adaptability/versatility</a:t>
            </a:r>
          </a:p>
          <a:p>
            <a:pPr lvl="1"/>
            <a:r>
              <a:rPr lang="en-US" altLang="en-US" sz="2400" dirty="0"/>
              <a:t>User advocate: A tech only fixes computers; a user advocate supports his or her users.</a:t>
            </a:r>
          </a:p>
          <a:p>
            <a:pPr lvl="1"/>
            <a:r>
              <a:rPr lang="en-US" altLang="en-US" sz="2400" dirty="0"/>
              <a:t>Be technically and situationally adaptable.</a:t>
            </a:r>
          </a:p>
          <a:p>
            <a:r>
              <a:rPr lang="en-US" altLang="en-US" dirty="0"/>
              <a:t>Sensitivity</a:t>
            </a:r>
          </a:p>
          <a:p>
            <a:pPr lvl="1"/>
            <a:r>
              <a:rPr lang="en-US" altLang="en-US" sz="2400" dirty="0"/>
              <a:t>Be empathetic to your customer’s needs and expectations.</a:t>
            </a:r>
          </a:p>
          <a:p>
            <a:pPr lvl="1"/>
            <a:r>
              <a:rPr lang="en-US" altLang="en-US" sz="2400" dirty="0"/>
              <a:t>Avoid personal calls or other distractions.</a:t>
            </a:r>
          </a:p>
          <a:p>
            <a:pPr lvl="1"/>
            <a:r>
              <a:rPr lang="en-US" altLang="en-US" sz="2400" dirty="0"/>
              <a:t>Be culturally </a:t>
            </a:r>
            <a:r>
              <a:rPr lang="en-US" altLang="en-US" sz="2400" dirty="0" smtClean="0"/>
              <a:t>sensitive.</a:t>
            </a:r>
            <a:endParaRPr lang="en-US" altLang="en-US" sz="2400" dirty="0"/>
          </a:p>
          <a:p>
            <a:pPr lvl="1"/>
            <a:r>
              <a:rPr lang="en-US" altLang="en-US" sz="2400" dirty="0"/>
              <a:t>Use appropriate professional </a:t>
            </a:r>
            <a:r>
              <a:rPr lang="en-US" altLang="en-US" sz="2400" dirty="0" smtClean="0"/>
              <a:t>titles.</a:t>
            </a:r>
            <a:endParaRPr lang="en-US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20557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69924" y="1676400"/>
            <a:ext cx="8229600" cy="4525963"/>
          </a:xfrm>
        </p:spPr>
        <p:txBody>
          <a:bodyPr/>
          <a:lstStyle/>
          <a:p>
            <a:r>
              <a:rPr lang="en-US" altLang="en-US" dirty="0"/>
              <a:t>Paperwork</a:t>
            </a:r>
          </a:p>
          <a:p>
            <a:pPr lvl="1"/>
            <a:r>
              <a:rPr lang="en-US" altLang="en-US" dirty="0"/>
              <a:t>Most companies require a signed Work Authorization to perform work.</a:t>
            </a:r>
          </a:p>
          <a:p>
            <a:pPr lvl="2"/>
            <a:r>
              <a:rPr lang="en-US" altLang="en-US" dirty="0"/>
              <a:t>Documents the name, billing information, date, and scope of work</a:t>
            </a:r>
          </a:p>
          <a:p>
            <a:pPr lvl="2"/>
            <a:r>
              <a:rPr lang="en-US" altLang="en-US" dirty="0"/>
              <a:t>May also save one from worry and litigation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53467"/>
            <a:ext cx="50292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62461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Placeholder 5"/>
          <p:cNvSpPr>
            <a:spLocks noGrp="1"/>
          </p:cNvSpPr>
          <p:nvPr>
            <p:ph idx="1"/>
          </p:nvPr>
        </p:nvSpPr>
        <p:spPr>
          <a:xfrm>
            <a:off x="669924" y="1676400"/>
            <a:ext cx="8229600" cy="4525963"/>
          </a:xfrm>
        </p:spPr>
        <p:txBody>
          <a:bodyPr/>
          <a:lstStyle/>
          <a:p>
            <a:r>
              <a:rPr lang="en-GB" altLang="en-US" dirty="0">
                <a:solidFill>
                  <a:srgbClr val="C00000"/>
                </a:solidFill>
              </a:rPr>
              <a:t>Assertive </a:t>
            </a:r>
            <a:r>
              <a:rPr lang="en-GB" altLang="en-US" dirty="0" smtClean="0">
                <a:solidFill>
                  <a:srgbClr val="C00000"/>
                </a:solidFill>
              </a:rPr>
              <a:t>communication</a:t>
            </a:r>
            <a:endParaRPr lang="en-GB" altLang="ja-JP" sz="2400" dirty="0"/>
          </a:p>
          <a:p>
            <a:pPr lvl="1"/>
            <a:r>
              <a:rPr lang="en-GB" altLang="en-US" sz="2400" dirty="0"/>
              <a:t>Repeat the customer</a:t>
            </a:r>
            <a:r>
              <a:rPr lang="en-US" altLang="en-US" sz="2400" dirty="0"/>
              <a:t>’</a:t>
            </a:r>
            <a:r>
              <a:rPr lang="en-GB" altLang="ja-JP" sz="2400" dirty="0"/>
              <a:t>s problem without being accusatory.</a:t>
            </a:r>
          </a:p>
          <a:p>
            <a:pPr lvl="1"/>
            <a:r>
              <a:rPr lang="en-GB" altLang="en-US" sz="2400" dirty="0"/>
              <a:t>State what is needed to avoid the problem in the future</a:t>
            </a:r>
            <a:r>
              <a:rPr lang="en-GB" altLang="en-US" sz="2400" dirty="0" smtClean="0"/>
              <a:t>.</a:t>
            </a:r>
          </a:p>
          <a:p>
            <a:pPr lvl="1"/>
            <a:r>
              <a:rPr lang="en-GB" altLang="en-US" sz="2400" dirty="0" smtClean="0"/>
              <a:t>Use open and closed ended questions effectively</a:t>
            </a:r>
          </a:p>
          <a:p>
            <a:pPr lvl="1"/>
            <a:endParaRPr lang="en-GB" altLang="en-US" sz="1000" dirty="0"/>
          </a:p>
          <a:p>
            <a:r>
              <a:rPr lang="en-GB" altLang="en-US" dirty="0" smtClean="0"/>
              <a:t>Examples </a:t>
            </a:r>
            <a:r>
              <a:rPr lang="en-GB" altLang="en-US" dirty="0"/>
              <a:t>of assertive </a:t>
            </a:r>
            <a:r>
              <a:rPr lang="en-GB" altLang="en-US" dirty="0" smtClean="0"/>
              <a:t>communication:</a:t>
            </a:r>
          </a:p>
          <a:p>
            <a:pPr lvl="1"/>
            <a:r>
              <a:rPr lang="en-GB" altLang="en-US" sz="2400" dirty="0" smtClean="0"/>
              <a:t>After listening, “So let me make sure I understand” and repeat key points.</a:t>
            </a:r>
          </a:p>
          <a:p>
            <a:pPr marL="457200" lvl="1" indent="0">
              <a:buNone/>
            </a:pPr>
            <a:endParaRPr lang="en-GB" altLang="en-US" dirty="0" smtClean="0"/>
          </a:p>
          <a:p>
            <a:pPr lvl="1"/>
            <a:endParaRPr lang="en-GB" altLang="en-US" dirty="0" smtClean="0"/>
          </a:p>
          <a:p>
            <a:pPr lvl="1"/>
            <a:endParaRPr lang="en-GB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-152400" y="412750"/>
            <a:ext cx="9051924" cy="633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eaLnBrk="0" hangingPunct="0">
              <a:lnSpc>
                <a:spcPct val="101000"/>
              </a:lnSpc>
              <a:spcBef>
                <a:spcPts val="550"/>
              </a:spcBef>
              <a:buClr>
                <a:srgbClr val="006600"/>
              </a:buClr>
              <a:buSzPct val="85000"/>
              <a:defRPr/>
            </a:pPr>
            <a:r>
              <a:rPr lang="en-US" sz="3600" kern="0" dirty="0" smtClean="0">
                <a:solidFill>
                  <a:srgbClr val="006600"/>
                </a:solidFill>
                <a:latin typeface="Calibri" panose="020F0502020204030204" pitchFamily="34" charset="0"/>
                <a:ea typeface="MS Gothic"/>
              </a:rPr>
              <a:t>Customer Interaction</a:t>
            </a:r>
            <a:endParaRPr lang="en-GB" sz="3600" kern="0" dirty="0">
              <a:solidFill>
                <a:srgbClr val="006600"/>
              </a:solidFill>
              <a:latin typeface="Calibri" panose="020F0502020204030204" pitchFamily="34" charset="0"/>
              <a:ea typeface="MS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86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Verdana"/>
        <a:ea typeface="MS Gothic"/>
        <a:cs typeface=""/>
      </a:majorFont>
      <a:minorFont>
        <a:latin typeface="Verdana"/>
        <a:ea typeface="MS Gothi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pitchFamily="49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S Gothic" pitchFamily="49" charset="-128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3162</TotalTime>
  <Words>1739</Words>
  <Application>Microsoft Office PowerPoint</Application>
  <PresentationFormat>On-screen Show (4:3)</PresentationFormat>
  <Paragraphs>350</Paragraphs>
  <Slides>43</Slides>
  <Notes>41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2_Default Design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Path of the PC Tech</dc:title>
  <dc:creator>Mike Meyers</dc:creator>
  <cp:lastModifiedBy>CTC2_Maint2</cp:lastModifiedBy>
  <cp:revision>111</cp:revision>
  <dcterms:created xsi:type="dcterms:W3CDTF">2016-02-01T21:45:28Z</dcterms:created>
  <dcterms:modified xsi:type="dcterms:W3CDTF">2016-09-28T13:55:10Z</dcterms:modified>
</cp:coreProperties>
</file>